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5"/>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61" r:id="rId197"/>
    <p:sldId id="462" r:id="rId198"/>
    <p:sldId id="463" r:id="rId199"/>
    <p:sldId id="464" r:id="rId200"/>
    <p:sldId id="465" r:id="rId201"/>
    <p:sldId id="466" r:id="rId202"/>
    <p:sldId id="467" r:id="rId203"/>
    <p:sldId id="468" r:id="rId204"/>
    <p:sldId id="469" r:id="rId205"/>
    <p:sldId id="470" r:id="rId206"/>
    <p:sldId id="471" r:id="rId207"/>
    <p:sldId id="472" r:id="rId208"/>
    <p:sldId id="473" r:id="rId209"/>
    <p:sldId id="474" r:id="rId210"/>
    <p:sldId id="475" r:id="rId211"/>
    <p:sldId id="476" r:id="rId212"/>
    <p:sldId id="477" r:id="rId213"/>
    <p:sldId id="478" r:id="rId214"/>
    <p:sldId id="479" r:id="rId215"/>
    <p:sldId id="480" r:id="rId216"/>
    <p:sldId id="481" r:id="rId217"/>
    <p:sldId id="482" r:id="rId218"/>
    <p:sldId id="483" r:id="rId219"/>
    <p:sldId id="484" r:id="rId220"/>
    <p:sldId id="485" r:id="rId221"/>
    <p:sldId id="486" r:id="rId222"/>
    <p:sldId id="487" r:id="rId223"/>
    <p:sldId id="488" r:id="rId224"/>
    <p:sldId id="489" r:id="rId225"/>
    <p:sldId id="490" r:id="rId226"/>
    <p:sldId id="491" r:id="rId227"/>
    <p:sldId id="492" r:id="rId228"/>
    <p:sldId id="493" r:id="rId229"/>
    <p:sldId id="494" r:id="rId230"/>
    <p:sldId id="495" r:id="rId231"/>
    <p:sldId id="496" r:id="rId232"/>
    <p:sldId id="505" r:id="rId233"/>
    <p:sldId id="506" r:id="rId234"/>
  </p:sldIdLst>
  <p:sldSz cx="9144000" cy="5143500" type="screen16x9"/>
  <p:notesSz cx="6858000" cy="9144000"/>
  <p:embeddedFontLst>
    <p:embeddedFont>
      <p:font typeface="Raleway" panose="020B0604020202020204" charset="0"/>
      <p:regular r:id="rId236"/>
      <p:bold r:id="rId237"/>
      <p:italic r:id="rId238"/>
      <p:boldItalic r:id="rId239"/>
    </p:embeddedFont>
    <p:embeddedFont>
      <p:font typeface="Lato" panose="020B0604020202020204" charset="0"/>
      <p:regular r:id="rId240"/>
      <p:bold r:id="rId241"/>
      <p:italic r:id="rId242"/>
      <p:boldItalic r:id="rId2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F0ED33-2551-4413-B667-DAFA537C2613}">
  <a:tblStyle styleId="{69F0ED33-2551-4413-B667-DAFA537C26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90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font" Target="fonts/font3.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font" Target="fonts/font5.fntdata"/><Relationship Id="rId245"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font" Target="fonts/font6.fntdata"/><Relationship Id="rId246"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1.fntdata"/><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7.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651604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90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b0b00b22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b0b00b22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1937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98ec75430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98ec75430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5514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a98ec75430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a98ec75430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038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98ec75430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98ec75430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5718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a98ec75430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a98ec75430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0260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a98ec75430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a98ec7543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8348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98ec7543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98ec7543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9081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a98ec75430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a98ec75430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3371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a98ec75430_0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a98ec75430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1145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98ec75430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98ec75430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576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98ec75430_0_1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98ec75430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65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b0b00b220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b0b00b220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750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a98ec75430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a98ec75430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4317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a98ec75430_0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a98ec75430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714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a98ec75430_0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98ec75430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6316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a98ec75430_0_1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a98ec75430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3200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a98ec75430_0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a98ec75430_0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7495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98ec75430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98ec75430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1164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a98ec7543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a98ec7543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927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98ec75430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98ec75430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7108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a98ec7543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a98ec7543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7123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a98ec75430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a98ec75430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472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b0b00b220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b0b00b220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91220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a98ec75430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a98ec75430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0857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a98ec7543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a98ec7543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3840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a98ec75430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a98ec75430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56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98ec75430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98ec75430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1567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98ec75430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98ec75430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7342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a98ec7543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a98ec7543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2612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a98ec75430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a98ec75430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2987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a98ec75430_0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a98ec75430_0_1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8929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98ec75430_0_1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98ec75430_0_1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5933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98ec7543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98ec7543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285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b0b00b220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ab0b00b220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8695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98ec75430_0_1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98ec75430_0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76931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a98ec75430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a98ec75430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2719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a98ec75430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a98ec75430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2440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a98ec75430_0_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a98ec75430_0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929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a98ec75430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a98ec75430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7319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a98ec75430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a98ec75430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9569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a98ec75430_0_1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a98ec75430_0_1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03123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a98ec75430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a98ec75430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9511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a98ec7543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a98ec7543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7124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a98ec75430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a98ec75430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91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98ec7543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98ec7543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018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a98ec75430_0_1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a98ec75430_0_1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707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98ec75430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98ec75430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63891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a98ec75430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a98ec75430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8902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a98ec75430_0_1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a98ec75430_0_1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4206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a98ec7543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a98ec7543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12555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a98ec75430_0_1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a98ec75430_0_1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9762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98ec75430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98ec75430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94032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98ec75430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98ec75430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54806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a98ec7543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a98ec7543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32991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a98ec75430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a98ec75430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597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98ec7543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98ec7543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609112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a98ec75430_0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98ec75430_0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27196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a98ec75430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a98ec75430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53983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a98ec75430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a98ec75430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7122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a98ec7543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a98ec75430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9731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a98ec75430_0_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a98ec75430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42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98ec75430_0_1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98ec75430_0_1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06085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a98ec75430_0_1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a98ec75430_0_1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7734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a98ec75430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a98ec75430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52516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a98ec75430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a98ec75430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74311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a98ec75430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a98ec75430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736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98ec75430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98ec75430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01732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a98ec75430_0_1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98ec75430_0_1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11188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a98ec75430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a98ec75430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30138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a98ec7543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a98ec7543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6613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a98ec75430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a98ec7543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34130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a98ec75430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a98ec75430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66171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a98ec75430_0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a98ec75430_0_1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22100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a98ec7543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a98ec7543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7035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a98ec75430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a98ec75430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48401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a98ec75430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a98ec75430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12897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a98ec75430_0_1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a98ec75430_0_1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916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98ec75430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98ec75430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06439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98ec75430_0_1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98ec75430_0_1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48931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a98ec75430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a98ec75430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69034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a98ec75430_0_1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a98ec75430_0_1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6805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a98ec75430_0_1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a98ec75430_0_1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81534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a98ec75430_0_1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a98ec75430_0_1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21463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a98ec7543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a98ec7543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15561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98ec7543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98ec7543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27010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ab0b00b2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ab0b00b2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73958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b0b00b22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b0b00b22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5483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b0b00b22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b0b00b22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36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8ec7543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98ec7543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9535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b0b00b22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b0b00b2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64731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a98ec7543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a98ec7543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63262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ab0b00b22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ab0b00b22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35199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b0b00b22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b0b00b22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45960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ab0b00b22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ab0b00b22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36902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a98ec7543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a98ec7543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7198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ab0b00b22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ab0b00b22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7856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ab0b00b22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ab0b00b22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916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ab0b00b22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ab0b00b22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5888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ab0b00b22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ab0b00b22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4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98ec75430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98ec75430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88583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a98ec7543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a98ec75430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43195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a98ec75430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a98ec7543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69256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ab0b00b22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ab0b00b22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5388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a98ec75430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a98ec75430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46241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a98ec75430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98ec7543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18636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ab0b00b22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ab0b00b22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46330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a98ec754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a98ec754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55446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98ec75430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98ec75430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97116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b0b00b22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b0b00b22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83384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a98ec7543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a98ec75430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072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3a778d5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3a778d5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469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98ec7543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98ec7543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66357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a98ec75430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a98ec75430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73468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ab0b00b22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ab0b00b22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06231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ab0b00b220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ab0b00b22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69526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a98ec75430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a98ec75430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15844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a98ec75430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a98ec75430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27142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ab0b00b220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ab0b00b220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45251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ab0b00b22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ab0b00b22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15463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a98ec75430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a98ec75430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96669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a98ec75430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a98ec75430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89047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ab0b00b22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ab0b00b22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281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98ec75430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98ec75430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81409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ab0b00b220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ab0b00b220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59867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a98ec75430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a98ec75430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77495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a98ec75430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a98ec75430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0536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ab0b00b22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ab0b00b22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17312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ab0b00b22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ab0b00b22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38234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b0b00b220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b0b00b22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91242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ab0b00b220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ab0b00b220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34495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ab0b00b220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ab0b00b220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79556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ab0b00b22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ab0b00b22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55760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ab0b00b220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ab0b00b220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349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8ec7543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8ec75430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64271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ab0b00b22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ab0b00b22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1922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ab0b00b22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ab0b00b22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25620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ab0b00b220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ab0b00b22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5938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ab0b00b22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ab0b00b220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41440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ab0b00b220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ab0b00b22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75461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ab0b00b220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ab0b00b220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91082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ab0b00b22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ab0b00b22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6184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ab0b00b22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ab0b00b22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08080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ab0b00b220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ab0b00b22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84054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ab0b00b22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ab0b00b22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198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8ec75430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8ec75430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04890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ab0b00b22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ab0b00b22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79743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ab0b00b220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ab0b00b22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473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a98ec75430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a98ec75430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23681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a98ec7543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a98ec7543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299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98ec7543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98ec7543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306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98ec75430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98ec7543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575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98ec75430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98ec75430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990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98ec7543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98ec7543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031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98ec7543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98ec7543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966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98ec7543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98ec7543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647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3a778d56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3a778d56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44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98ec75430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98ec75430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461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98ec75430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98ec75430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983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98ec75430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98ec75430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603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98ec75430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98ec75430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979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98ec7543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98ec7543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072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98ec75430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98ec7543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525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98ec75430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98ec75430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035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98ec75430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98ec75430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781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a98ec75430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a98ec75430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114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98ec75430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98ec7543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65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b0b00b22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b0b00b22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776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98ec7543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98ec75430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348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98ec7543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98ec7543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67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98ec75430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98ec7543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68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98ec7543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a98ec75430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700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98ec75430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98ec75430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815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98ec75430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98ec75430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514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a98ec7543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a98ec75430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855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a98ec7543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a98ec7543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01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98ec75430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98ec75430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7973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98ec7543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98ec7543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5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b0b00b22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b0b00b22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616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98ec75430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98ec7543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631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a98ec75430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a98ec75430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955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98ec75430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98ec75430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49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a98ec75430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a98ec75430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935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98ec75430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98ec75430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675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98ec75430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a98ec75430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28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98ec75430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98ec75430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780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a98ec7543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a98ec75430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0091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a98ec75430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a98ec75430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172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98ec7543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98ec7543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177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b0b00b22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b0b00b22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636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98ec75430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a98ec75430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185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98ec75430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98ec75430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6213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a98ec75430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a98ec75430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1021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a98ec75430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a98ec7543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282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98ec75430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98ec75430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900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a98ec75430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a98ec75430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7810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98ec75430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98ec75430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5844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98ec75430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98ec75430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856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98ec7543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98ec7543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6446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98ec7543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98ec7543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69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b0b00b220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b0b00b220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519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98ec7543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a98ec7543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3717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a98ec75430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a98ec7543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9956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98ec7543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98ec7543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0886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98ec75430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98ec7543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998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98ec75430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98ec75430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7794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98ec75430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a98ec75430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4216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a98ec7543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a98ec7543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8317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98ec75430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a98ec75430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5851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a98ec75430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a98ec75430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677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a98ec75430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a98ec75430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429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b0b00b220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b0b00b220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9163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98ec75430_0_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98ec75430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5020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a98ec75430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a98ec75430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30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a98ec75430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a98ec75430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7314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8ec75430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8ec75430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8656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98ec75430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a98ec75430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776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98ec75430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98ec75430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669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a98ec75430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a98ec75430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3652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a98ec75430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a98ec75430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0526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a98ec75430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a98ec75430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5339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98ec75430_0_1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98ec75430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16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8ec7543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8ec7543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084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98ec7543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98ec7543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523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98ec75430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98ec75430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0738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98ec75430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98ec75430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4644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98ec75430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98ec75430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3253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a98ec75430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a98ec75430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9786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98ec75430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98ec75430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4207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98ec75430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98ec75430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745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a98ec75430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a98ec75430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6562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a98ec75430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a98ec75430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2819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a98ec75430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a98ec75430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380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pachefriends.org/"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www.jetbrains.com/phpstorm/" TargetMode="External"/><Relationship Id="rId5" Type="http://schemas.openxmlformats.org/officeDocument/2006/relationships/hyperlink" Target="https://atom.io/" TargetMode="External"/><Relationship Id="rId4" Type="http://schemas.openxmlformats.org/officeDocument/2006/relationships/hyperlink" Target="https://www.sublimetext.com/"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https://www.php.net/manual/en/ref.strings.php" TargetMode="External"/><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s://www.php.net/manual/en/ref.array.php" TargetMode="External"/><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www.php.net/manual/en/ref.var.php" TargetMode="External"/><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hp/php-src"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tiobe.com/tiobe-index/"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PHP Dasar</a:t>
            </a:r>
            <a:endParaRPr/>
          </a:p>
        </p:txBody>
      </p:sp>
      <p:sp>
        <p:nvSpPr>
          <p:cNvPr id="87" name="Google Shape;87;p13"/>
          <p:cNvSpPr txBox="1">
            <a:spLocks noGrp="1"/>
          </p:cNvSpPr>
          <p:nvPr>
            <p:ph type="subTitle" idx="4294967295"/>
          </p:nvPr>
        </p:nvSpPr>
        <p:spPr>
          <a:xfrm>
            <a:off x="729588" y="2081750"/>
            <a:ext cx="7688262" cy="5413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smtClean="0">
                <a:solidFill>
                  <a:schemeClr val="bg1"/>
                </a:solidFill>
              </a:rPr>
              <a:t>Hanafi Adhi Prasetyo</a:t>
            </a:r>
            <a:endParaRPr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PHP</a:t>
            </a:r>
            <a:endParaRPr/>
          </a:p>
        </p:txBody>
      </p:sp>
      <p:sp>
        <p:nvSpPr>
          <p:cNvPr id="2" name="Subtitle 1"/>
          <p:cNvSpPr>
            <a:spLocks noGrp="1"/>
          </p:cNvSpPr>
          <p:nvPr>
            <p:ph type="subTitle" idx="1"/>
          </p:nvPr>
        </p:nvSpPr>
        <p:spPr/>
        <p:txBody>
          <a:bodyPr/>
          <a:lstStyle/>
          <a:p>
            <a:endParaRPr lang="en-US"/>
          </a:p>
        </p:txBody>
      </p:sp>
      <p:sp>
        <p:nvSpPr>
          <p:cNvPr id="159" name="Google Shape;159;p25"/>
          <p:cNvSpPr txBox="1">
            <a:spLocks noGrp="1"/>
          </p:cNvSpPr>
          <p:nvPr>
            <p:ph type="body" idx="2"/>
          </p:nvPr>
        </p:nvSpPr>
        <p:spPr>
          <a:xfrm>
            <a:off x="4572000" y="1352625"/>
            <a:ext cx="45720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PHP bisa di install di sistem operasi apapun, Windows, Mac ataupun </a:t>
            </a:r>
            <a:r>
              <a:rPr lang="id" dirty="0" smtClean="0"/>
              <a:t>Linux</a:t>
            </a:r>
          </a:p>
          <a:p>
            <a:pPr marL="457200" lvl="0" indent="-311150" algn="l" rtl="0">
              <a:spcBef>
                <a:spcPts val="0"/>
              </a:spcBef>
              <a:spcAft>
                <a:spcPts val="0"/>
              </a:spcAft>
              <a:buSzPts val="1300"/>
              <a:buChar char="●"/>
            </a:pPr>
            <a:endParaRPr lang="id" dirty="0" smtClean="0"/>
          </a:p>
          <a:p>
            <a:pPr marL="457200" lvl="0" indent="-311150" algn="l" rtl="0">
              <a:spcBef>
                <a:spcPts val="0"/>
              </a:spcBef>
              <a:spcAft>
                <a:spcPts val="0"/>
              </a:spcAft>
              <a:buSzPts val="1300"/>
              <a:buChar char="●"/>
            </a:pPr>
            <a:r>
              <a:rPr lang="id" dirty="0" smtClean="0"/>
              <a:t>Namun </a:t>
            </a:r>
            <a:r>
              <a:rPr lang="id" dirty="0"/>
              <a:t>menginstall PHP secara manual tidak terlalu </a:t>
            </a:r>
            <a:r>
              <a:rPr lang="id" dirty="0" smtClean="0"/>
              <a:t>mudah</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Oleh karena itu untuk belajar, direkomendasikan menginstall PHP dengan bantuan tool-tool yang sudah mem-bundle PHP dengan teknologi pendukungnya</a:t>
            </a:r>
            <a:endParaRPr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Variable Parsing</a:t>
            </a:r>
            <a:endParaRPr dirty="0"/>
          </a:p>
        </p:txBody>
      </p:sp>
      <p:sp>
        <p:nvSpPr>
          <p:cNvPr id="2" name="Subtitle 1"/>
          <p:cNvSpPr>
            <a:spLocks noGrp="1"/>
          </p:cNvSpPr>
          <p:nvPr>
            <p:ph type="subTitle" idx="1"/>
          </p:nvPr>
        </p:nvSpPr>
        <p:spPr/>
        <p:txBody>
          <a:bodyPr/>
          <a:lstStyle/>
          <a:p>
            <a:endParaRPr lang="en-US"/>
          </a:p>
        </p:txBody>
      </p:sp>
      <p:sp>
        <p:nvSpPr>
          <p:cNvPr id="690" name="Google Shape;690;p115"/>
          <p:cNvSpPr txBox="1">
            <a:spLocks noGrp="1"/>
          </p:cNvSpPr>
          <p:nvPr>
            <p:ph type="body" idx="2"/>
          </p:nvPr>
        </p:nvSpPr>
        <p:spPr>
          <a:xfrm>
            <a:off x="4562474" y="1352625"/>
            <a:ext cx="458152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Khusus string menggunakan double quote atau heredoc, kita bisa menggunakan karakter $ untuk mengakses variable</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Ini memudahkan ketika kita ingin menggabungkan string dengan variable</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Cara penggunaanya adalah dengan menggunakan karakter $ lalu diikuti dengan nama variable nya.</a:t>
            </a:r>
            <a:endParaRP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Parsing</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 y="1922318"/>
            <a:ext cx="9144000" cy="3221182"/>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Curly Brace</a:t>
            </a:r>
            <a:endParaRPr/>
          </a:p>
        </p:txBody>
      </p:sp>
      <p:sp>
        <p:nvSpPr>
          <p:cNvPr id="2" name="Subtitle 1"/>
          <p:cNvSpPr>
            <a:spLocks noGrp="1"/>
          </p:cNvSpPr>
          <p:nvPr>
            <p:ph type="subTitle" idx="1"/>
          </p:nvPr>
        </p:nvSpPr>
        <p:spPr/>
        <p:txBody>
          <a:bodyPr/>
          <a:lstStyle/>
          <a:p>
            <a:endParaRPr lang="en-US"/>
          </a:p>
        </p:txBody>
      </p:sp>
      <p:sp>
        <p:nvSpPr>
          <p:cNvPr id="702" name="Google Shape;702;p117"/>
          <p:cNvSpPr txBox="1">
            <a:spLocks noGrp="1"/>
          </p:cNvSpPr>
          <p:nvPr>
            <p:ph type="body" idx="2"/>
          </p:nvPr>
        </p:nvSpPr>
        <p:spPr>
          <a:xfrm>
            <a:off x="4572000" y="1352625"/>
            <a:ext cx="45720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Kadang kita butuh menggabungkan variable dengan string tanpa ada spasi. Hal ini akan menyulitkan jika hanya menggunakan variable </a:t>
            </a:r>
            <a:r>
              <a:rPr lang="id" dirty="0" smtClean="0"/>
              <a:t>parsing</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Untungnya di PHP kita bisa menambahkan kurung kurawal sebelum menggunakan variable parsing</a:t>
            </a:r>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Curly Brace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50" y="2008762"/>
            <a:ext cx="6399001" cy="2820413"/>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
        <p:nvSpPr>
          <p:cNvPr id="2" name="Subtitle 1"/>
          <p:cNvSpPr>
            <a:spLocks noGrp="1"/>
          </p:cNvSpPr>
          <p:nvPr>
            <p:ph type="subTitle" idx="1"/>
          </p:nvPr>
        </p:nvSpPr>
        <p:spPr/>
        <p:txBody>
          <a:bodyPr/>
          <a:lstStyle/>
          <a:p>
            <a:endParaRPr lang="en-US"/>
          </a:p>
        </p:txBody>
      </p:sp>
      <p:sp>
        <p:nvSpPr>
          <p:cNvPr id="719" name="Google Shape;719;p120"/>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Dalam PHP, if adalah salah satu kata kunci yang digunakan untuk </a:t>
            </a:r>
            <a:r>
              <a:rPr lang="id" dirty="0" smtClean="0"/>
              <a:t>percabangan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Percabangan artinya kita bisa mengeksekusi kode program tertentu ketika suatu kondisi </a:t>
            </a:r>
            <a:r>
              <a:rPr lang="id" dirty="0" smtClean="0"/>
              <a:t>terpenuhi</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Hampir di semua bahasa pemrograman mendukung if expression</a:t>
            </a:r>
            <a:endParaRPr dirty="0"/>
          </a:p>
          <a:p>
            <a:pPr marL="0" lvl="0" indent="0" algn="l" rtl="0">
              <a:spcBef>
                <a:spcPts val="1600"/>
              </a:spcBef>
              <a:spcAft>
                <a:spcPts val="1600"/>
              </a:spcAft>
              <a:buNone/>
            </a:pPr>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Statement</a:t>
            </a:r>
            <a:endParaRPr/>
          </a:p>
        </p:txBody>
      </p:sp>
      <p:sp>
        <p:nvSpPr>
          <p:cNvPr id="2" name="Subtitle 1"/>
          <p:cNvSpPr>
            <a:spLocks noGrp="1"/>
          </p:cNvSpPr>
          <p:nvPr>
            <p:ph type="subTitle" idx="1"/>
          </p:nvPr>
        </p:nvSpPr>
        <p:spPr/>
        <p:txBody>
          <a:bodyPr/>
          <a:lstStyle/>
          <a:p>
            <a:endParaRPr lang="en-US"/>
          </a:p>
        </p:txBody>
      </p:sp>
      <p:sp>
        <p:nvSpPr>
          <p:cNvPr id="737" name="Google Shape;737;p123"/>
          <p:cNvSpPr txBox="1">
            <a:spLocks noGrp="1"/>
          </p:cNvSpPr>
          <p:nvPr>
            <p:ph type="body" idx="2"/>
          </p:nvPr>
        </p:nvSpPr>
        <p:spPr>
          <a:xfrm>
            <a:off x="4572000" y="1352625"/>
            <a:ext cx="45720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Blok if akan dieksekusi ketika kondisi if bernilai </a:t>
            </a:r>
            <a:r>
              <a:rPr lang="id" dirty="0" smtClean="0"/>
              <a:t>true</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Kadang kita ingin melakukan eksekusi program tertentu jika kondisi if bernilai </a:t>
            </a:r>
            <a:r>
              <a:rPr lang="id" dirty="0" smtClean="0"/>
              <a:t>false</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Hal ini bisa dilakukan menggunakan else statement</a:t>
            </a:r>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XAMPP</a:t>
            </a:r>
            <a:endParaRPr/>
          </a:p>
        </p:txBody>
      </p:sp>
      <p:sp>
        <p:nvSpPr>
          <p:cNvPr id="2" name="Subtitle 1"/>
          <p:cNvSpPr>
            <a:spLocks noGrp="1"/>
          </p:cNvSpPr>
          <p:nvPr>
            <p:ph type="subTitle" idx="1"/>
          </p:nvPr>
        </p:nvSpPr>
        <p:spPr/>
        <p:txBody>
          <a:bodyPr/>
          <a:lstStyle/>
          <a:p>
            <a:endParaRPr lang="en-US"/>
          </a:p>
        </p:txBody>
      </p:sp>
      <p:sp>
        <p:nvSpPr>
          <p:cNvPr id="165" name="Google Shape;165;p26"/>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Pada course ini, kita akan menggunakan aplikasi XAMPP, dimana aplikasi ini telah  mem-bundle PHP, MySQL/MariaDB, Apache HTTPD, dan </a:t>
            </a:r>
            <a:r>
              <a:rPr lang="id" dirty="0" smtClean="0"/>
              <a:t>lain-lain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u="sng" dirty="0">
                <a:solidFill>
                  <a:schemeClr val="hlink"/>
                </a:solidFill>
                <a:hlinkClick r:id="rId3"/>
              </a:rPr>
              <a:t>https://www.apachefriends.org/</a:t>
            </a:r>
            <a:r>
              <a:rPr lang="id" dirty="0"/>
              <a:t> </a:t>
            </a:r>
            <a:endParaRPr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2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If Statement</a:t>
            </a:r>
            <a:endParaRPr/>
          </a:p>
        </p:txBody>
      </p:sp>
      <p:sp>
        <p:nvSpPr>
          <p:cNvPr id="2" name="Subtitle 1"/>
          <p:cNvSpPr>
            <a:spLocks noGrp="1"/>
          </p:cNvSpPr>
          <p:nvPr>
            <p:ph type="subTitle" idx="1"/>
          </p:nvPr>
        </p:nvSpPr>
        <p:spPr/>
        <p:txBody>
          <a:bodyPr/>
          <a:lstStyle/>
          <a:p>
            <a:endParaRPr lang="en-US"/>
          </a:p>
        </p:txBody>
      </p:sp>
      <p:sp>
        <p:nvSpPr>
          <p:cNvPr id="755" name="Google Shape;755;p126"/>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Kada dalam If, kita butuh membuat beberapa </a:t>
            </a:r>
            <a:r>
              <a:rPr lang="id" dirty="0" smtClean="0"/>
              <a:t>kondisi</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Kasus seperti ini, di PHP kita bisa menggunakan Else If </a:t>
            </a:r>
            <a:r>
              <a:rPr lang="id" dirty="0" smtClean="0"/>
              <a:t>statement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Else if di PHP bisa lebih dari </a:t>
            </a:r>
            <a:r>
              <a:rPr lang="id" dirty="0" smtClean="0"/>
              <a:t>satu</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Kode Else if di php bisa menggunakan “else if” atau “elseif” (digabung)</a:t>
            </a:r>
            <a:endParaRP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2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Alternatif</a:t>
            </a:r>
            <a:endParaRPr/>
          </a:p>
        </p:txBody>
      </p:sp>
      <p:sp>
        <p:nvSpPr>
          <p:cNvPr id="2" name="Subtitle 1"/>
          <p:cNvSpPr>
            <a:spLocks noGrp="1"/>
          </p:cNvSpPr>
          <p:nvPr>
            <p:ph type="subTitle" idx="1"/>
          </p:nvPr>
        </p:nvSpPr>
        <p:spPr/>
        <p:txBody>
          <a:bodyPr/>
          <a:lstStyle/>
          <a:p>
            <a:endParaRPr lang="en-US"/>
          </a:p>
        </p:txBody>
      </p:sp>
      <p:sp>
        <p:nvSpPr>
          <p:cNvPr id="773" name="Google Shape;773;p129"/>
          <p:cNvSpPr txBox="1">
            <a:spLocks noGrp="1"/>
          </p:cNvSpPr>
          <p:nvPr>
            <p:ph type="body" idx="2"/>
          </p:nvPr>
        </p:nvSpPr>
        <p:spPr>
          <a:xfrm>
            <a:off x="4572000" y="1352625"/>
            <a:ext cx="42195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Selain menggunakan {} (kurung kurawal), PHP juga menyediakan syntax alternatif untuk menggunakan if, yaitu dengan menggunakan : (titik dua</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Namun untuk menggunakan ini, kita harus menggunakan kata kunci endif diakhir if statement</a:t>
            </a:r>
            <a:endParaRP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3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32"/>
          <p:cNvSpPr txBox="1">
            <a:spLocks noGrp="1"/>
          </p:cNvSpPr>
          <p:nvPr>
            <p:ph type="title"/>
          </p:nvPr>
        </p:nvSpPr>
        <p:spPr/>
        <p:txBody>
          <a:bodyPr/>
          <a:lstStyle/>
          <a:p>
            <a:pPr lvl="0"/>
            <a:r>
              <a:rPr lang="en-US" smtClean="0"/>
              <a:t>Switch Statement</a:t>
            </a:r>
            <a:endParaRPr lang="en-US"/>
          </a:p>
        </p:txBody>
      </p:sp>
      <p:sp>
        <p:nvSpPr>
          <p:cNvPr id="4" name="Subtitle 3"/>
          <p:cNvSpPr>
            <a:spLocks noGrp="1"/>
          </p:cNvSpPr>
          <p:nvPr>
            <p:ph type="subTitle" idx="1"/>
          </p:nvPr>
        </p:nvSpPr>
        <p:spPr/>
        <p:txBody>
          <a:bodyPr/>
          <a:lstStyle/>
          <a:p>
            <a:endParaRPr lang="en-US"/>
          </a:p>
        </p:txBody>
      </p:sp>
      <p:sp>
        <p:nvSpPr>
          <p:cNvPr id="790" name="Google Shape;790;p132"/>
          <p:cNvSpPr txBox="1">
            <a:spLocks noGrp="1"/>
          </p:cNvSpPr>
          <p:nvPr>
            <p:ph type="body" idx="2"/>
          </p:nvPr>
        </p:nvSpPr>
        <p:spPr>
          <a:xfrm>
            <a:off x="4552950" y="1352625"/>
            <a:ext cx="4591050" cy="3025500"/>
          </a:xfrm>
        </p:spPr>
        <p:txBody>
          <a:bodyPr/>
          <a:lstStyle/>
          <a:p>
            <a:pPr lvl="0"/>
            <a:r>
              <a:rPr lang="en-US" dirty="0" err="1" smtClean="0"/>
              <a:t>Kadang</a:t>
            </a:r>
            <a:r>
              <a:rPr lang="en-US" dirty="0" smtClean="0"/>
              <a:t> </a:t>
            </a:r>
            <a:r>
              <a:rPr lang="en-US" dirty="0" err="1" smtClean="0"/>
              <a:t>kita</a:t>
            </a:r>
            <a:r>
              <a:rPr lang="en-US" dirty="0" smtClean="0"/>
              <a:t> </a:t>
            </a:r>
            <a:r>
              <a:rPr lang="en-US" dirty="0" err="1" smtClean="0"/>
              <a:t>hanya</a:t>
            </a:r>
            <a:r>
              <a:rPr lang="en-US" dirty="0" smtClean="0"/>
              <a:t> </a:t>
            </a:r>
            <a:r>
              <a:rPr lang="en-US" dirty="0" err="1" smtClean="0"/>
              <a:t>butuh</a:t>
            </a:r>
            <a:r>
              <a:rPr lang="en-US" dirty="0" smtClean="0"/>
              <a:t> </a:t>
            </a:r>
            <a:r>
              <a:rPr lang="en-US" dirty="0" err="1" smtClean="0"/>
              <a:t>menggunakan</a:t>
            </a:r>
            <a:r>
              <a:rPr lang="en-US" dirty="0" smtClean="0"/>
              <a:t> </a:t>
            </a:r>
            <a:r>
              <a:rPr lang="en-US" dirty="0" err="1" smtClean="0"/>
              <a:t>kondisi</a:t>
            </a:r>
            <a:r>
              <a:rPr lang="en-US" dirty="0" smtClean="0"/>
              <a:t> </a:t>
            </a:r>
            <a:r>
              <a:rPr lang="en-US" dirty="0" err="1" smtClean="0"/>
              <a:t>sederhana</a:t>
            </a:r>
            <a:r>
              <a:rPr lang="en-US" dirty="0" smtClean="0"/>
              <a:t> di if statement, </a:t>
            </a:r>
            <a:r>
              <a:rPr lang="en-US" dirty="0" err="1" smtClean="0"/>
              <a:t>seperti</a:t>
            </a:r>
            <a:r>
              <a:rPr lang="en-US" dirty="0" smtClean="0"/>
              <a:t> </a:t>
            </a:r>
            <a:r>
              <a:rPr lang="en-US" dirty="0" err="1" smtClean="0"/>
              <a:t>hanya</a:t>
            </a:r>
            <a:r>
              <a:rPr lang="en-US" dirty="0" smtClean="0"/>
              <a:t> </a:t>
            </a:r>
            <a:r>
              <a:rPr lang="en-US" dirty="0" err="1" smtClean="0"/>
              <a:t>menggunakan</a:t>
            </a:r>
            <a:r>
              <a:rPr lang="en-US" dirty="0" smtClean="0"/>
              <a:t> </a:t>
            </a:r>
            <a:r>
              <a:rPr lang="en-US" dirty="0" err="1" smtClean="0"/>
              <a:t>perbandingan</a:t>
            </a:r>
            <a:r>
              <a:rPr lang="en-US" dirty="0" smtClean="0"/>
              <a:t> ==</a:t>
            </a:r>
          </a:p>
          <a:p>
            <a:pPr lvl="0"/>
            <a:endParaRPr lang="en-US" dirty="0" smtClean="0"/>
          </a:p>
          <a:p>
            <a:pPr lvl="0"/>
            <a:r>
              <a:rPr lang="en-US" dirty="0" smtClean="0"/>
              <a:t>Switch </a:t>
            </a:r>
            <a:r>
              <a:rPr lang="en-US" dirty="0" err="1" smtClean="0"/>
              <a:t>adalah</a:t>
            </a:r>
            <a:r>
              <a:rPr lang="en-US" dirty="0" smtClean="0"/>
              <a:t> statement </a:t>
            </a:r>
            <a:r>
              <a:rPr lang="en-US" dirty="0" err="1" smtClean="0"/>
              <a:t>percabangan</a:t>
            </a:r>
            <a:r>
              <a:rPr lang="en-US" dirty="0" smtClean="0"/>
              <a:t> yang </a:t>
            </a:r>
            <a:r>
              <a:rPr lang="en-US" dirty="0" err="1" smtClean="0"/>
              <a:t>sama</a:t>
            </a:r>
            <a:r>
              <a:rPr lang="en-US" dirty="0" smtClean="0"/>
              <a:t> </a:t>
            </a:r>
            <a:r>
              <a:rPr lang="en-US" dirty="0" err="1" smtClean="0"/>
              <a:t>dengan</a:t>
            </a:r>
            <a:r>
              <a:rPr lang="en-US" dirty="0" smtClean="0"/>
              <a:t> if, </a:t>
            </a:r>
            <a:r>
              <a:rPr lang="en-US" dirty="0" err="1" smtClean="0"/>
              <a:t>namun</a:t>
            </a:r>
            <a:r>
              <a:rPr lang="en-US" dirty="0" smtClean="0"/>
              <a:t>  </a:t>
            </a:r>
            <a:r>
              <a:rPr lang="en-US" dirty="0" err="1" smtClean="0"/>
              <a:t>lebih</a:t>
            </a:r>
            <a:r>
              <a:rPr lang="en-US" dirty="0" smtClean="0"/>
              <a:t> </a:t>
            </a:r>
            <a:r>
              <a:rPr lang="en-US" dirty="0" err="1" smtClean="0"/>
              <a:t>sederhana</a:t>
            </a:r>
            <a:r>
              <a:rPr lang="en-US" dirty="0" smtClean="0"/>
              <a:t> </a:t>
            </a:r>
            <a:r>
              <a:rPr lang="en-US" dirty="0" err="1" smtClean="0"/>
              <a:t>cara</a:t>
            </a:r>
            <a:r>
              <a:rPr lang="en-US" dirty="0" smtClean="0"/>
              <a:t> </a:t>
            </a:r>
            <a:r>
              <a:rPr lang="en-US" dirty="0" err="1" smtClean="0"/>
              <a:t>pembuatannya</a:t>
            </a:r>
            <a:endParaRPr lang="en-US" dirty="0" smtClean="0"/>
          </a:p>
          <a:p>
            <a:pPr lvl="0"/>
            <a:endParaRPr lang="en-US" dirty="0" smtClean="0"/>
          </a:p>
          <a:p>
            <a:pPr lvl="0"/>
            <a:r>
              <a:rPr lang="en-US" dirty="0" err="1" smtClean="0"/>
              <a:t>Kondisi</a:t>
            </a:r>
            <a:r>
              <a:rPr lang="en-US" dirty="0" smtClean="0"/>
              <a:t> di switch statement </a:t>
            </a:r>
            <a:r>
              <a:rPr lang="en-US" dirty="0" err="1" smtClean="0"/>
              <a:t>hanya</a:t>
            </a:r>
            <a:r>
              <a:rPr lang="en-US" dirty="0" smtClean="0"/>
              <a:t> </a:t>
            </a:r>
            <a:r>
              <a:rPr lang="en-US" dirty="0" err="1" smtClean="0"/>
              <a:t>untuk</a:t>
            </a:r>
            <a:r>
              <a:rPr lang="en-US" dirty="0" smtClean="0"/>
              <a:t> </a:t>
            </a:r>
            <a:r>
              <a:rPr lang="en-US" dirty="0" err="1" smtClean="0"/>
              <a:t>perbandingan</a:t>
            </a:r>
            <a:r>
              <a:rPr lang="en-US" dirty="0" smtClean="0"/>
              <a:t> ==</a:t>
            </a:r>
          </a:p>
          <a:p>
            <a:pPr lvl="0"/>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Alternatif</a:t>
            </a:r>
            <a:endParaRPr/>
          </a:p>
        </p:txBody>
      </p:sp>
      <p:sp>
        <p:nvSpPr>
          <p:cNvPr id="2" name="Subtitle 1"/>
          <p:cNvSpPr>
            <a:spLocks noGrp="1"/>
          </p:cNvSpPr>
          <p:nvPr>
            <p:ph type="subTitle" idx="1"/>
          </p:nvPr>
        </p:nvSpPr>
        <p:spPr/>
        <p:txBody>
          <a:bodyPr/>
          <a:lstStyle/>
          <a:p>
            <a:endParaRPr lang="en-US"/>
          </a:p>
        </p:txBody>
      </p:sp>
      <p:sp>
        <p:nvSpPr>
          <p:cNvPr id="802" name="Google Shape;802;p134"/>
          <p:cNvSpPr txBox="1">
            <a:spLocks noGrp="1"/>
          </p:cNvSpPr>
          <p:nvPr>
            <p:ph type="body" idx="2"/>
          </p:nvPr>
        </p:nvSpPr>
        <p:spPr>
          <a:xfrm>
            <a:off x="4572000" y="1352625"/>
            <a:ext cx="45720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Sama seperti if statement, switch statement juga bisa tanpa menggunakan {} (kurung kurawal</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Namun diakhir switch statement, kita harus menambahkan kata kunci endswitch</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Setting PATH</a:t>
            </a:r>
            <a:endParaRPr/>
          </a:p>
        </p:txBody>
      </p:sp>
      <p:sp>
        <p:nvSpPr>
          <p:cNvPr id="171" name="Google Shape;171;p27"/>
          <p:cNvSpPr txBox="1">
            <a:spLocks noGrp="1"/>
          </p:cNvSpPr>
          <p:nvPr>
            <p:ph type="body" idx="2"/>
          </p:nvPr>
        </p:nvSpPr>
        <p:spPr>
          <a:xfrm>
            <a:off x="4911475" y="1299675"/>
            <a:ext cx="383206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Setelah menginstall PHP, kita perlu mengatur PATH sistem operasi yang kita gunakan</a:t>
            </a:r>
            <a:endParaRPr dirty="0"/>
          </a:p>
          <a:p>
            <a:pPr marL="457200" lvl="0" indent="-311150" algn="l" rtl="0">
              <a:spcBef>
                <a:spcPts val="0"/>
              </a:spcBef>
              <a:spcAft>
                <a:spcPts val="0"/>
              </a:spcAft>
              <a:buSzPts val="1300"/>
              <a:buChar char="●"/>
            </a:pPr>
            <a:r>
              <a:rPr lang="id" dirty="0"/>
              <a:t>Tiap sistem operasi berbeda-beda cara setting PATH nya</a:t>
            </a:r>
            <a:endParaRPr dirty="0"/>
          </a:p>
          <a:p>
            <a:pPr marL="457200" lvl="0" indent="-311150" algn="l" rtl="0">
              <a:spcBef>
                <a:spcPts val="0"/>
              </a:spcBef>
              <a:spcAft>
                <a:spcPts val="0"/>
              </a:spcAft>
              <a:buSzPts val="1300"/>
              <a:buChar char="●"/>
            </a:pPr>
            <a:r>
              <a:rPr lang="id" dirty="0"/>
              <a:t>Inti dari setting PATH adalah, agar kita bisa mengakses PHP dari command prompt / terminal</a:t>
            </a:r>
            <a:endParaRPr dirty="0"/>
          </a:p>
        </p:txBody>
      </p:sp>
      <p:pic>
        <p:nvPicPr>
          <p:cNvPr id="2" name="Picture 1"/>
          <p:cNvPicPr>
            <a:picLocks noChangeAspect="1"/>
          </p:cNvPicPr>
          <p:nvPr/>
        </p:nvPicPr>
        <p:blipFill>
          <a:blip r:embed="rId3"/>
          <a:stretch>
            <a:fillRect/>
          </a:stretch>
        </p:blipFill>
        <p:spPr>
          <a:xfrm>
            <a:off x="4586558" y="3358612"/>
            <a:ext cx="4557442" cy="1192397"/>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3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
        <p:nvSpPr>
          <p:cNvPr id="2" name="Subtitle 1"/>
          <p:cNvSpPr>
            <a:spLocks noGrp="1"/>
          </p:cNvSpPr>
          <p:nvPr>
            <p:ph type="subTitle" idx="1"/>
          </p:nvPr>
        </p:nvSpPr>
        <p:spPr/>
        <p:txBody>
          <a:bodyPr/>
          <a:lstStyle/>
          <a:p>
            <a:endParaRPr lang="en-US"/>
          </a:p>
        </p:txBody>
      </p:sp>
      <p:sp>
        <p:nvSpPr>
          <p:cNvPr id="819" name="Google Shape;819;p137"/>
          <p:cNvSpPr txBox="1">
            <a:spLocks noGrp="1"/>
          </p:cNvSpPr>
          <p:nvPr>
            <p:ph type="body" idx="2"/>
          </p:nvPr>
        </p:nvSpPr>
        <p:spPr>
          <a:xfrm>
            <a:off x="4562474" y="1352625"/>
            <a:ext cx="458152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Kadang ada kasus kita butuh melakukan pengecekan kondisi menggunakan if statement, lalu jika benar kita ingin memberi nilai terhadap variable dengan nilai X dan jika salah dengan nilai </a:t>
            </a:r>
            <a:r>
              <a:rPr lang="id" dirty="0" smtClean="0"/>
              <a:t>Y</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Penggunaan if statement pada kasus seperti bisa dipersingkat menggunakan ternary </a:t>
            </a:r>
            <a:r>
              <a:rPr lang="id" dirty="0" smtClean="0"/>
              <a:t>operator</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Ternary operator menggunakan kata kunci ? dan :</a:t>
            </a:r>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 Coalescing Operator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 Coalescing Operator</a:t>
            </a:r>
            <a:endParaRPr/>
          </a:p>
        </p:txBody>
      </p:sp>
      <p:sp>
        <p:nvSpPr>
          <p:cNvPr id="2" name="Subtitle 1"/>
          <p:cNvSpPr>
            <a:spLocks noGrp="1"/>
          </p:cNvSpPr>
          <p:nvPr>
            <p:ph type="subTitle" idx="1"/>
          </p:nvPr>
        </p:nvSpPr>
        <p:spPr/>
        <p:txBody>
          <a:bodyPr/>
          <a:lstStyle/>
          <a:p>
            <a:endParaRPr lang="en-US"/>
          </a:p>
        </p:txBody>
      </p:sp>
      <p:sp>
        <p:nvSpPr>
          <p:cNvPr id="842" name="Google Shape;842;p141"/>
          <p:cNvSpPr txBox="1">
            <a:spLocks noGrp="1"/>
          </p:cNvSpPr>
          <p:nvPr>
            <p:ph type="body" idx="2"/>
          </p:nvPr>
        </p:nvSpPr>
        <p:spPr>
          <a:xfrm>
            <a:off x="4572000" y="1352625"/>
            <a:ext cx="45720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Sebelumnya kita tahu bahwa data kosong direpresentasikan dengan data NULL di </a:t>
            </a:r>
            <a:r>
              <a:rPr lang="id" dirty="0" smtClean="0"/>
              <a:t>PHP</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Dan hal yang paling repot di PHP adalah mengecek apakah sebuah data ada atau tidak, dan juga apakah data tersebut isinya null atau </a:t>
            </a:r>
            <a:r>
              <a:rPr lang="id" dirty="0" smtClean="0"/>
              <a:t>bukan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Biasanya untuk melakukan itu, kita perlu menggunakan pengecekan if statement dengan function isset($variable</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Namun untungnya di php ada null coalescing operator menggunakan tanda ??</a:t>
            </a:r>
            <a:endParaRPr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Null Coalescing Operator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Text Editor</a:t>
            </a:r>
            <a:endParaRPr/>
          </a:p>
        </p:txBody>
      </p:sp>
      <p:sp>
        <p:nvSpPr>
          <p:cNvPr id="2" name="Subtitle 1"/>
          <p:cNvSpPr>
            <a:spLocks noGrp="1"/>
          </p:cNvSpPr>
          <p:nvPr>
            <p:ph type="subTitle" idx="1"/>
          </p:nvPr>
        </p:nvSpPr>
        <p:spPr/>
        <p:txBody>
          <a:bodyPr/>
          <a:lstStyle/>
          <a:p>
            <a:endParaRPr lang="en-US"/>
          </a:p>
        </p:txBody>
      </p:sp>
      <p:sp>
        <p:nvSpPr>
          <p:cNvPr id="178" name="Google Shape;178;p28"/>
          <p:cNvSpPr txBox="1">
            <a:spLocks noGrp="1"/>
          </p:cNvSpPr>
          <p:nvPr>
            <p:ph type="body" idx="2"/>
          </p:nvPr>
        </p:nvSpPr>
        <p:spPr>
          <a:xfrm>
            <a:off x="4591050" y="1352625"/>
            <a:ext cx="39575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VisualStudio Code </a:t>
            </a:r>
            <a:r>
              <a:rPr lang="id" u="sng" dirty="0">
                <a:solidFill>
                  <a:schemeClr val="hlink"/>
                </a:solidFill>
                <a:hlinkClick r:id="rId3"/>
              </a:rPr>
              <a:t>https://code.visualstudio.com/</a:t>
            </a:r>
            <a:r>
              <a:rPr lang="id" dirty="0"/>
              <a:t> </a:t>
            </a:r>
            <a:endParaRPr lang="id" dirty="0" smtClean="0"/>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Sublime Text </a:t>
            </a:r>
            <a:r>
              <a:rPr lang="id" u="sng" dirty="0">
                <a:solidFill>
                  <a:schemeClr val="hlink"/>
                </a:solidFill>
                <a:hlinkClick r:id="rId4"/>
              </a:rPr>
              <a:t>https://www.sublimetext.com/</a:t>
            </a:r>
            <a:r>
              <a:rPr lang="id" dirty="0"/>
              <a:t> </a:t>
            </a:r>
            <a:endParaRPr lang="id" dirty="0" smtClean="0"/>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Atom </a:t>
            </a:r>
            <a:r>
              <a:rPr lang="id" u="sng" dirty="0">
                <a:solidFill>
                  <a:schemeClr val="hlink"/>
                </a:solidFill>
                <a:hlinkClick r:id="rId5"/>
              </a:rPr>
              <a:t>https://atom.io/</a:t>
            </a:r>
            <a:r>
              <a:rPr lang="id" dirty="0"/>
              <a:t> </a:t>
            </a:r>
            <a:endParaRPr lang="id" dirty="0" smtClean="0"/>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PHPStorm </a:t>
            </a:r>
            <a:r>
              <a:rPr lang="id" u="sng" dirty="0">
                <a:solidFill>
                  <a:schemeClr val="hlink"/>
                </a:solidFill>
                <a:hlinkClick r:id="rId6"/>
              </a:rPr>
              <a:t>https://www.jetbrains.com/phpstorm/</a:t>
            </a:r>
            <a:r>
              <a:rPr lang="id" dirty="0"/>
              <a:t> </a:t>
            </a:r>
            <a:endParaRPr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45"/>
          <p:cNvSpPr txBox="1">
            <a:spLocks noGrp="1"/>
          </p:cNvSpPr>
          <p:nvPr>
            <p:ph type="title"/>
          </p:nvPr>
        </p:nvSpPr>
        <p:spPr/>
        <p:txBody>
          <a:bodyPr/>
          <a:lstStyle/>
          <a:p>
            <a:pPr lvl="0"/>
            <a:r>
              <a:rPr lang="en-US" smtClean="0"/>
              <a:t>For Loop</a:t>
            </a:r>
            <a:endParaRPr lang="en-US"/>
          </a:p>
        </p:txBody>
      </p:sp>
      <p:sp>
        <p:nvSpPr>
          <p:cNvPr id="4" name="Subtitle 3"/>
          <p:cNvSpPr>
            <a:spLocks noGrp="1"/>
          </p:cNvSpPr>
          <p:nvPr>
            <p:ph type="subTitle" idx="1"/>
          </p:nvPr>
        </p:nvSpPr>
        <p:spPr/>
        <p:txBody>
          <a:bodyPr/>
          <a:lstStyle/>
          <a:p>
            <a:endParaRPr lang="en-US"/>
          </a:p>
        </p:txBody>
      </p:sp>
      <p:sp>
        <p:nvSpPr>
          <p:cNvPr id="865" name="Google Shape;865;p145"/>
          <p:cNvSpPr txBox="1">
            <a:spLocks noGrp="1"/>
          </p:cNvSpPr>
          <p:nvPr>
            <p:ph type="body" idx="2"/>
          </p:nvPr>
        </p:nvSpPr>
        <p:spPr>
          <a:xfrm>
            <a:off x="4581524" y="1352625"/>
            <a:ext cx="4562475" cy="3025500"/>
          </a:xfrm>
        </p:spPr>
        <p:txBody>
          <a:bodyPr/>
          <a:lstStyle/>
          <a:p>
            <a:pPr lvl="0"/>
            <a:r>
              <a:rPr lang="en-US" dirty="0" smtClean="0"/>
              <a:t>For </a:t>
            </a:r>
            <a:r>
              <a:rPr lang="en-US" dirty="0" err="1" smtClean="0"/>
              <a:t>adalah</a:t>
            </a:r>
            <a:r>
              <a:rPr lang="en-US" dirty="0" smtClean="0"/>
              <a:t> </a:t>
            </a:r>
            <a:r>
              <a:rPr lang="en-US" dirty="0" err="1" smtClean="0"/>
              <a:t>salah</a:t>
            </a:r>
            <a:r>
              <a:rPr lang="en-US" dirty="0" smtClean="0"/>
              <a:t> </a:t>
            </a:r>
            <a:r>
              <a:rPr lang="en-US" dirty="0" err="1" smtClean="0"/>
              <a:t>satu</a:t>
            </a:r>
            <a:r>
              <a:rPr lang="en-US" dirty="0" smtClean="0"/>
              <a:t> kata </a:t>
            </a:r>
            <a:r>
              <a:rPr lang="en-US" dirty="0" err="1" smtClean="0"/>
              <a:t>kunci</a:t>
            </a:r>
            <a:r>
              <a:rPr lang="en-US" dirty="0" smtClean="0"/>
              <a:t> yang </a:t>
            </a:r>
            <a:r>
              <a:rPr lang="en-US" dirty="0" err="1" smtClean="0"/>
              <a:t>bisa</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melakukan</a:t>
            </a:r>
            <a:r>
              <a:rPr lang="en-US" dirty="0" smtClean="0"/>
              <a:t> </a:t>
            </a:r>
            <a:r>
              <a:rPr lang="en-US" dirty="0" err="1" smtClean="0"/>
              <a:t>perulangan</a:t>
            </a:r>
            <a:endParaRPr lang="en-US" dirty="0" smtClean="0"/>
          </a:p>
          <a:p>
            <a:pPr lvl="0"/>
            <a:endParaRPr lang="en-US" dirty="0" smtClean="0"/>
          </a:p>
          <a:p>
            <a:pPr lvl="0"/>
            <a:r>
              <a:rPr lang="en-US" dirty="0" smtClean="0"/>
              <a:t>Blok </a:t>
            </a:r>
            <a:r>
              <a:rPr lang="en-US" dirty="0" err="1" smtClean="0"/>
              <a:t>kode</a:t>
            </a:r>
            <a:r>
              <a:rPr lang="en-US" dirty="0" smtClean="0"/>
              <a:t> yang </a:t>
            </a:r>
            <a:r>
              <a:rPr lang="en-US" dirty="0" err="1" smtClean="0"/>
              <a:t>terdapat</a:t>
            </a:r>
            <a:r>
              <a:rPr lang="en-US" dirty="0" smtClean="0"/>
              <a:t> di </a:t>
            </a:r>
            <a:r>
              <a:rPr lang="en-US" dirty="0" err="1" smtClean="0"/>
              <a:t>dalam</a:t>
            </a:r>
            <a:r>
              <a:rPr lang="en-US" dirty="0" smtClean="0"/>
              <a:t> for </a:t>
            </a:r>
            <a:r>
              <a:rPr lang="en-US" dirty="0" err="1" smtClean="0"/>
              <a:t>akan</a:t>
            </a:r>
            <a:r>
              <a:rPr lang="en-US" dirty="0" smtClean="0"/>
              <a:t> </a:t>
            </a:r>
            <a:r>
              <a:rPr lang="en-US" dirty="0" err="1" smtClean="0"/>
              <a:t>selalu</a:t>
            </a:r>
            <a:r>
              <a:rPr lang="en-US" dirty="0" smtClean="0"/>
              <a:t> </a:t>
            </a:r>
            <a:r>
              <a:rPr lang="en-US" dirty="0" err="1" smtClean="0"/>
              <a:t>diulangi</a:t>
            </a:r>
            <a:r>
              <a:rPr lang="en-US" dirty="0" smtClean="0"/>
              <a:t> </a:t>
            </a:r>
            <a:r>
              <a:rPr lang="en-US" dirty="0" err="1" smtClean="0"/>
              <a:t>selama</a:t>
            </a:r>
            <a:r>
              <a:rPr lang="en-US" dirty="0" smtClean="0"/>
              <a:t> </a:t>
            </a:r>
            <a:r>
              <a:rPr lang="en-US" dirty="0" err="1" smtClean="0"/>
              <a:t>kondisi</a:t>
            </a:r>
            <a:r>
              <a:rPr lang="en-US" dirty="0" smtClean="0"/>
              <a:t> for </a:t>
            </a:r>
            <a:r>
              <a:rPr lang="en-US" dirty="0" err="1" smtClean="0"/>
              <a:t>terpenuhi</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Sintak Perulangan For</a:t>
            </a:r>
            <a:endParaRPr dirty="0"/>
          </a:p>
        </p:txBody>
      </p:sp>
      <p:sp>
        <p:nvSpPr>
          <p:cNvPr id="2" name="Subtitle 1"/>
          <p:cNvSpPr>
            <a:spLocks noGrp="1"/>
          </p:cNvSpPr>
          <p:nvPr>
            <p:ph type="subTitle" idx="1"/>
          </p:nvPr>
        </p:nvSpPr>
        <p:spPr>
          <a:xfrm>
            <a:off x="0" y="3161525"/>
            <a:ext cx="4552950" cy="759000"/>
          </a:xfrm>
        </p:spPr>
        <p:txBody>
          <a:bodyPr/>
          <a:lstStyle/>
          <a:p>
            <a:r>
              <a:rPr lang="nn-NO" dirty="0"/>
              <a:t>for(init statement; kondisi; post statement){</a:t>
            </a:r>
            <a:br>
              <a:rPr lang="nn-NO" dirty="0"/>
            </a:br>
            <a:r>
              <a:rPr lang="nn-NO" dirty="0"/>
              <a:t>   // block perulangan</a:t>
            </a:r>
            <a:br>
              <a:rPr lang="nn-NO" dirty="0"/>
            </a:br>
            <a:r>
              <a:rPr lang="nn-NO" dirty="0"/>
              <a:t>}</a:t>
            </a:r>
          </a:p>
          <a:p>
            <a:endParaRPr lang="en-US" dirty="0"/>
          </a:p>
        </p:txBody>
      </p:sp>
      <p:sp>
        <p:nvSpPr>
          <p:cNvPr id="871" name="Google Shape;871;p146"/>
          <p:cNvSpPr txBox="1">
            <a:spLocks noGrp="1"/>
          </p:cNvSpPr>
          <p:nvPr>
            <p:ph type="body" idx="2"/>
          </p:nvPr>
        </p:nvSpPr>
        <p:spPr>
          <a:xfrm>
            <a:off x="4552950" y="895025"/>
            <a:ext cx="4657725" cy="3934150"/>
          </a:xfrm>
          <a:prstGeom prst="rect">
            <a:avLst/>
          </a:prstGeom>
        </p:spPr>
        <p:txBody>
          <a:bodyPr spcFirstLastPara="1" wrap="square" lIns="91425" tIns="91425" rIns="91425" bIns="91425" anchor="t" anchorCtr="0">
            <a:noAutofit/>
          </a:bodyPr>
          <a:lstStyle/>
          <a:p>
            <a:pPr marL="457200" lvl="0" indent="-311150" algn="l" rtl="0">
              <a:spcBef>
                <a:spcPts val="1600"/>
              </a:spcBef>
              <a:spcAft>
                <a:spcPts val="0"/>
              </a:spcAft>
              <a:buSzPts val="1300"/>
              <a:buChar char="●"/>
            </a:pPr>
            <a:r>
              <a:rPr lang="id" dirty="0" smtClean="0"/>
              <a:t>Init </a:t>
            </a:r>
            <a:r>
              <a:rPr lang="id" dirty="0"/>
              <a:t>statement akan dieksekusi hanya sekali di awal sebelum </a:t>
            </a:r>
            <a:r>
              <a:rPr lang="id" dirty="0" smtClean="0"/>
              <a:t>perulangan</a:t>
            </a:r>
          </a:p>
          <a:p>
            <a:pPr marL="457200" lvl="0" indent="-311150" algn="l" rtl="0">
              <a:spcBef>
                <a:spcPts val="1600"/>
              </a:spcBef>
              <a:spcAft>
                <a:spcPts val="0"/>
              </a:spcAft>
              <a:buSzPts val="1300"/>
              <a:buChar char="●"/>
            </a:pPr>
            <a:endParaRPr dirty="0"/>
          </a:p>
          <a:p>
            <a:pPr marL="457200" lvl="0" indent="-311150" algn="l" rtl="0">
              <a:spcBef>
                <a:spcPts val="0"/>
              </a:spcBef>
              <a:spcAft>
                <a:spcPts val="0"/>
              </a:spcAft>
              <a:buSzPts val="1300"/>
              <a:buChar char="●"/>
            </a:pPr>
            <a:r>
              <a:rPr lang="id" dirty="0"/>
              <a:t>Kondisi akan dilakukan pengecekan dalam setiap perulangan, jika true perulangan akan dilakukan, jika false perulangan akan </a:t>
            </a:r>
            <a:r>
              <a:rPr lang="id" dirty="0" smtClean="0"/>
              <a:t>berhenti</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Post statement akan dieksekusi setiap kali diakhir </a:t>
            </a:r>
            <a:r>
              <a:rPr lang="id" dirty="0" smtClean="0"/>
              <a:t>perulangan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Init statement, Kondisi dan Post Statement tidak wajib diisi, jika Kondisi tidak diisi, berarti kondisi selalu bernilai true</a:t>
            </a:r>
            <a:endParaRPr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5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
        <p:nvSpPr>
          <p:cNvPr id="2" name="Subtitle 1"/>
          <p:cNvSpPr>
            <a:spLocks noGrp="1"/>
          </p:cNvSpPr>
          <p:nvPr>
            <p:ph type="subTitle" idx="1"/>
          </p:nvPr>
        </p:nvSpPr>
        <p:spPr/>
        <p:txBody>
          <a:bodyPr/>
          <a:lstStyle/>
          <a:p>
            <a:endParaRPr lang="en-US"/>
          </a:p>
        </p:txBody>
      </p:sp>
      <p:sp>
        <p:nvSpPr>
          <p:cNvPr id="912" name="Google Shape;912;p153"/>
          <p:cNvSpPr txBox="1">
            <a:spLocks noGrp="1"/>
          </p:cNvSpPr>
          <p:nvPr>
            <p:ph type="body" idx="2"/>
          </p:nvPr>
        </p:nvSpPr>
        <p:spPr>
          <a:xfrm>
            <a:off x="4543424" y="1352625"/>
            <a:ext cx="46005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While loop adalah versi perulangan yang lebih sederhana dibanding for </a:t>
            </a:r>
            <a:r>
              <a:rPr lang="id" dirty="0" smtClean="0"/>
              <a:t>loop</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Di while loop, hanya terdapat kondisi perulangan, tanpa ada init statement dan post statement </a:t>
            </a:r>
            <a:endParaRP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5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
        <p:nvSpPr>
          <p:cNvPr id="2" name="Subtitle 1"/>
          <p:cNvSpPr>
            <a:spLocks noGrp="1"/>
          </p:cNvSpPr>
          <p:nvPr>
            <p:ph type="subTitle" idx="1"/>
          </p:nvPr>
        </p:nvSpPr>
        <p:spPr/>
        <p:txBody>
          <a:bodyPr/>
          <a:lstStyle/>
          <a:p>
            <a:endParaRPr lang="en-US"/>
          </a:p>
        </p:txBody>
      </p:sp>
      <p:sp>
        <p:nvSpPr>
          <p:cNvPr id="935" name="Google Shape;935;p157"/>
          <p:cNvSpPr txBox="1">
            <a:spLocks noGrp="1"/>
          </p:cNvSpPr>
          <p:nvPr>
            <p:ph type="body" idx="2"/>
          </p:nvPr>
        </p:nvSpPr>
        <p:spPr>
          <a:xfrm>
            <a:off x="4610100" y="1352625"/>
            <a:ext cx="45339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Do While loop adalah perulangan yang mirip dengan </a:t>
            </a:r>
            <a:r>
              <a:rPr lang="id" dirty="0" smtClean="0"/>
              <a:t>while</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Perbedaannya hanya pada pengecekan </a:t>
            </a:r>
            <a:r>
              <a:rPr lang="id" dirty="0" smtClean="0"/>
              <a:t>kondisi</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Pengecekan kondisi di while loop dilakukan di awal sebelum perulangan dilakukan, sedangkan di do while loop dilakukan setelah perulangan </a:t>
            </a:r>
            <a:r>
              <a:rPr lang="id" dirty="0" smtClean="0"/>
              <a:t>dilakukan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Oleh karena itu dalam do while loop, minimal pasti sekali perulangan dilakukan walaupun kondisi tidak bernilai true</a:t>
            </a:r>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5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
        <p:nvSpPr>
          <p:cNvPr id="2" name="Subtitle 1"/>
          <p:cNvSpPr>
            <a:spLocks noGrp="1"/>
          </p:cNvSpPr>
          <p:nvPr>
            <p:ph type="subTitle" idx="1"/>
          </p:nvPr>
        </p:nvSpPr>
        <p:spPr/>
        <p:txBody>
          <a:bodyPr/>
          <a:lstStyle/>
          <a:p>
            <a:endParaRPr lang="en-US"/>
          </a:p>
        </p:txBody>
      </p:sp>
      <p:sp>
        <p:nvSpPr>
          <p:cNvPr id="952" name="Google Shape;952;p160"/>
          <p:cNvSpPr txBox="1">
            <a:spLocks noGrp="1"/>
          </p:cNvSpPr>
          <p:nvPr>
            <p:ph type="body" idx="2"/>
          </p:nvPr>
        </p:nvSpPr>
        <p:spPr>
          <a:xfrm>
            <a:off x="4562476" y="1318650"/>
            <a:ext cx="4581524"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Pada switch statement, kita sudah mengenal kata kunci break, yaitu untuk menghentikan case dalam </a:t>
            </a:r>
            <a:r>
              <a:rPr lang="id" dirty="0" smtClean="0"/>
              <a:t>switch</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Sama dengan pada perulangan, break juga digunakan untuk menghentikan seluruh perulangan</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Namun berbeda dengan continue, continue </a:t>
            </a:r>
            <a:r>
              <a:rPr lang="id" dirty="0" smtClean="0"/>
              <a:t>digunakan </a:t>
            </a:r>
            <a:r>
              <a:rPr lang="id" dirty="0"/>
              <a:t>untuk menghentikan perulangan saat ini, lalu melanjutkan ke perulangan selanjutnya</a:t>
            </a:r>
            <a:endParaRPr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6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 Loop</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a:t>
            </a:r>
            <a:endParaRPr/>
          </a:p>
        </p:txBody>
      </p:sp>
      <p:sp>
        <p:nvSpPr>
          <p:cNvPr id="2" name="Subtitle 1"/>
          <p:cNvSpPr>
            <a:spLocks noGrp="1"/>
          </p:cNvSpPr>
          <p:nvPr>
            <p:ph type="subTitle" idx="1"/>
          </p:nvPr>
        </p:nvSpPr>
        <p:spPr/>
        <p:txBody>
          <a:bodyPr/>
          <a:lstStyle/>
          <a:p>
            <a:endParaRPr lang="en-US"/>
          </a:p>
        </p:txBody>
      </p:sp>
      <p:sp>
        <p:nvSpPr>
          <p:cNvPr id="975" name="Google Shape;975;p164"/>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Kadang kita biasa mengakses data array menggunakann </a:t>
            </a:r>
            <a:r>
              <a:rPr lang="id" dirty="0" smtClean="0"/>
              <a:t>perulangan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Mengakses data array menggunakan perulangan sangat bertele-tele, kita harus membuat counter, lalu mengakses array menggunakan counter yang kita </a:t>
            </a:r>
            <a:r>
              <a:rPr lang="id" dirty="0" smtClean="0"/>
              <a:t>buat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Namun untungnya, di PHP terdapat perulangan for each, yang bisa digunakan untuk mengakses seluruh data di Array secara otomatis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File PHP</a:t>
            </a:r>
            <a:endParaRPr dirty="0"/>
          </a:p>
        </p:txBody>
      </p:sp>
      <p:sp>
        <p:nvSpPr>
          <p:cNvPr id="2" name="Subtitle 1"/>
          <p:cNvSpPr>
            <a:spLocks noGrp="1"/>
          </p:cNvSpPr>
          <p:nvPr>
            <p:ph type="subTitle" idx="1"/>
          </p:nvPr>
        </p:nvSpPr>
        <p:spPr/>
        <p:txBody>
          <a:bodyPr/>
          <a:lstStyle/>
          <a:p>
            <a:endParaRPr lang="en-US" dirty="0"/>
          </a:p>
        </p:txBody>
      </p:sp>
      <p:sp>
        <p:nvSpPr>
          <p:cNvPr id="189" name="Google Shape;189;p30"/>
          <p:cNvSpPr txBox="1">
            <a:spLocks noGrp="1"/>
          </p:cNvSpPr>
          <p:nvPr>
            <p:ph type="body" idx="2"/>
          </p:nvPr>
        </p:nvSpPr>
        <p:spPr>
          <a:xfrm>
            <a:off x="4572000" y="1318650"/>
            <a:ext cx="4572000" cy="397185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smtClean="0"/>
              <a:t>File kode program PHP diakhiri dengan extention .php</a:t>
            </a:r>
          </a:p>
          <a:p>
            <a:pPr marL="457200" lvl="0" indent="-311150" algn="l" rtl="0">
              <a:spcBef>
                <a:spcPts val="0"/>
              </a:spcBef>
              <a:spcAft>
                <a:spcPts val="0"/>
              </a:spcAft>
              <a:buSzPts val="1300"/>
              <a:buChar char="●"/>
            </a:pPr>
            <a:endParaRPr dirty="0" smtClean="0"/>
          </a:p>
          <a:p>
            <a:pPr marL="457200" lvl="0" indent="-311150" algn="l" rtl="0">
              <a:spcBef>
                <a:spcPts val="0"/>
              </a:spcBef>
              <a:spcAft>
                <a:spcPts val="0"/>
              </a:spcAft>
              <a:buSzPts val="1300"/>
              <a:buChar char="●"/>
            </a:pPr>
            <a:r>
              <a:rPr lang="id" dirty="0" smtClean="0"/>
              <a:t>Di awal kode program PHP, wajib menambahkan &lt;?php. Dan diakhir kode program php perlu ditambahkan ?&gt; (tapi tidak wajib)</a:t>
            </a:r>
          </a:p>
          <a:p>
            <a:pPr marL="457200" lvl="0" indent="-311150" algn="l" rtl="0">
              <a:spcBef>
                <a:spcPts val="0"/>
              </a:spcBef>
              <a:spcAft>
                <a:spcPts val="0"/>
              </a:spcAft>
              <a:buSzPts val="1300"/>
              <a:buChar char="●"/>
            </a:pPr>
            <a:endParaRPr dirty="0" smtClean="0"/>
          </a:p>
          <a:p>
            <a:pPr marL="457200" lvl="0" indent="-311150" algn="l" rtl="0">
              <a:spcBef>
                <a:spcPts val="0"/>
              </a:spcBef>
              <a:spcAft>
                <a:spcPts val="0"/>
              </a:spcAft>
              <a:buSzPts val="1300"/>
              <a:buChar char="●"/>
            </a:pPr>
            <a:r>
              <a:rPr lang="id" dirty="0" smtClean="0"/>
              <a:t>Nama </a:t>
            </a:r>
            <a:r>
              <a:rPr lang="id" dirty="0"/>
              <a:t>file PHP tidak ada aturan, jadi kita bisa membuat file PHP seperti membuat file lain biasanya. Namun agar mempermudah saat menjalankan file PHP, direkomendasikan tidak menggunakan spasi</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Untuk menampilkan tulisan di PHP, kita bisa menggunakan perintah echo</a:t>
            </a:r>
            <a:endParaRPr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For Each</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590" t="33195" r="8908" b="20955"/>
          <a:stretch/>
        </p:blipFill>
        <p:spPr>
          <a:xfrm>
            <a:off x="729450" y="2009775"/>
            <a:ext cx="6457950" cy="210502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Each</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195" t="29807" r="9878" b="15962"/>
          <a:stretch/>
        </p:blipFill>
        <p:spPr>
          <a:xfrm>
            <a:off x="729450" y="1853850"/>
            <a:ext cx="5695950" cy="2686049"/>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Each dengan Key</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4630" b="16852"/>
          <a:stretch/>
        </p:blipFill>
        <p:spPr>
          <a:xfrm>
            <a:off x="729450" y="1853850"/>
            <a:ext cx="6965156" cy="3009901"/>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6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goto Operator</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goto Operator</a:t>
            </a:r>
            <a:endParaRPr/>
          </a:p>
        </p:txBody>
      </p:sp>
      <p:sp>
        <p:nvSpPr>
          <p:cNvPr id="2" name="Subtitle 1"/>
          <p:cNvSpPr>
            <a:spLocks noGrp="1"/>
          </p:cNvSpPr>
          <p:nvPr>
            <p:ph type="subTitle" idx="1"/>
          </p:nvPr>
        </p:nvSpPr>
        <p:spPr/>
        <p:txBody>
          <a:bodyPr/>
          <a:lstStyle/>
          <a:p>
            <a:endParaRPr lang="en-US"/>
          </a:p>
        </p:txBody>
      </p:sp>
      <p:sp>
        <p:nvSpPr>
          <p:cNvPr id="1004" name="Google Shape;1004;p169"/>
          <p:cNvSpPr txBox="1">
            <a:spLocks noGrp="1"/>
          </p:cNvSpPr>
          <p:nvPr>
            <p:ph type="body" idx="2"/>
          </p:nvPr>
        </p:nvSpPr>
        <p:spPr>
          <a:xfrm>
            <a:off x="4552950" y="1352624"/>
            <a:ext cx="4591050" cy="3790875"/>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Salah satu fitur yang sebenarnya jarang sekali digunakan di PHP adalah goto </a:t>
            </a:r>
            <a:r>
              <a:rPr lang="id" dirty="0" smtClean="0"/>
              <a:t>operator</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Kenapa jarang digunakan karena jika terlalu banyak menggunakan goto operator, kode program aplikasinya akan mudah membingungkan yang membaca kode </a:t>
            </a:r>
            <a:r>
              <a:rPr lang="id" dirty="0" smtClean="0"/>
              <a:t>nya</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goto adalah fitur dimana kita bisa loncat ke kode program sesuai dengan keinginan </a:t>
            </a:r>
            <a:r>
              <a:rPr lang="id" dirty="0" smtClean="0"/>
              <a:t>kita</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Agar goto bisa loncat ke kode program, kita harus membuat label di php dengan menggunakan nama label lalu diakhiri : (colon)</a:t>
            </a:r>
            <a:endParaRP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7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
        <p:nvSpPr>
          <p:cNvPr id="2" name="Subtitle 1"/>
          <p:cNvSpPr>
            <a:spLocks noGrp="1"/>
          </p:cNvSpPr>
          <p:nvPr>
            <p:ph type="subTitle" idx="1"/>
          </p:nvPr>
        </p:nvSpPr>
        <p:spPr/>
        <p:txBody>
          <a:bodyPr/>
          <a:lstStyle/>
          <a:p>
            <a:endParaRPr lang="en-US"/>
          </a:p>
        </p:txBody>
      </p:sp>
      <p:sp>
        <p:nvSpPr>
          <p:cNvPr id="1027" name="Google Shape;1027;p173"/>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Function adalah block kode program yang akan berjalan saat kita </a:t>
            </a:r>
            <a:r>
              <a:rPr lang="id" dirty="0" smtClean="0"/>
              <a:t>panggil</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Sebelumnya kita sudah menggunakan function isset(), count() dan lain-lain</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Untuk membuat function di PHP, kita bisa menggunakan kata kunci function, lalu diikuti dengan nama function, kurung () dan diakhiri dengan block </a:t>
            </a:r>
            <a:endParaRPr lang="id" dirty="0" smtClean="0"/>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Kita bisa memanggil function dengan menggunakan nama function lalu diikuti dengan kurung </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Di bahasa pemrograman lain, function juga disebut dengan method</a:t>
            </a:r>
            <a:endParaRPr dirty="0"/>
          </a:p>
          <a:p>
            <a:pPr marL="0" lvl="0" indent="0" algn="l" rtl="0">
              <a:spcBef>
                <a:spcPts val="1600"/>
              </a:spcBef>
              <a:spcAft>
                <a:spcPts val="1600"/>
              </a:spcAft>
              <a:buNone/>
            </a:pPr>
            <a:endParaRP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7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Lokasi Function</a:t>
            </a:r>
            <a:endParaRPr/>
          </a:p>
        </p:txBody>
      </p:sp>
      <p:sp>
        <p:nvSpPr>
          <p:cNvPr id="2" name="Subtitle 1"/>
          <p:cNvSpPr>
            <a:spLocks noGrp="1"/>
          </p:cNvSpPr>
          <p:nvPr>
            <p:ph type="subTitle" idx="1"/>
          </p:nvPr>
        </p:nvSpPr>
        <p:spPr/>
        <p:txBody>
          <a:bodyPr/>
          <a:lstStyle/>
          <a:p>
            <a:endParaRPr lang="en-US"/>
          </a:p>
        </p:txBody>
      </p:sp>
      <p:sp>
        <p:nvSpPr>
          <p:cNvPr id="1039" name="Google Shape;1039;p175"/>
          <p:cNvSpPr txBox="1">
            <a:spLocks noGrp="1"/>
          </p:cNvSpPr>
          <p:nvPr>
            <p:ph type="body" idx="2"/>
          </p:nvPr>
        </p:nvSpPr>
        <p:spPr>
          <a:xfrm>
            <a:off x="4552950" y="1352625"/>
            <a:ext cx="45910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PHP sangat flexible dalam pembuatan </a:t>
            </a:r>
            <a:r>
              <a:rPr lang="id" dirty="0" smtClean="0"/>
              <a:t>function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Tidak seperti pada bahasa pemrograman lain yang harus ada aturan lokasi dimana membuat </a:t>
            </a:r>
            <a:r>
              <a:rPr lang="id" dirty="0" smtClean="0"/>
              <a:t>function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Di PHP kita bebas membuat function dimanapun, bisa di dalam if statement, di dalam function, dan </a:t>
            </a:r>
            <a:r>
              <a:rPr lang="id" dirty="0" smtClean="0"/>
              <a:t>sebagainya</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Namun perlu diingat, jika kode function yang belum dieksekusi oleh PHP, maka function tersebut tidak akan bisa digunakan</a:t>
            </a:r>
            <a:endParaRP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Argument</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7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Argument</a:t>
            </a:r>
            <a:endParaRPr/>
          </a:p>
        </p:txBody>
      </p:sp>
      <p:sp>
        <p:nvSpPr>
          <p:cNvPr id="2" name="Subtitle 1"/>
          <p:cNvSpPr>
            <a:spLocks noGrp="1"/>
          </p:cNvSpPr>
          <p:nvPr>
            <p:ph type="subTitle" idx="1"/>
          </p:nvPr>
        </p:nvSpPr>
        <p:spPr/>
        <p:txBody>
          <a:bodyPr/>
          <a:lstStyle/>
          <a:p>
            <a:endParaRPr lang="en-US"/>
          </a:p>
        </p:txBody>
      </p:sp>
      <p:sp>
        <p:nvSpPr>
          <p:cNvPr id="1056" name="Google Shape;1056;p178"/>
          <p:cNvSpPr txBox="1">
            <a:spLocks noGrp="1"/>
          </p:cNvSpPr>
          <p:nvPr>
            <p:ph type="body" idx="2"/>
          </p:nvPr>
        </p:nvSpPr>
        <p:spPr>
          <a:xfrm>
            <a:off x="4591050" y="1352625"/>
            <a:ext cx="45529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Kita bisa mengirim informasi ke function yang ingin kita </a:t>
            </a:r>
            <a:r>
              <a:rPr lang="id" dirty="0" smtClean="0"/>
              <a:t>panggil</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Untuk melakukan hal tersebut, kita perlu menambahkan argument atau parameter di function yang sudah kita </a:t>
            </a:r>
            <a:r>
              <a:rPr lang="id" dirty="0" smtClean="0"/>
              <a:t>buat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Cara membuat argument sama seperti cara membuat </a:t>
            </a:r>
            <a:r>
              <a:rPr lang="id" dirty="0" smtClean="0"/>
              <a:t>variabel</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Argument ditempatkan di dalam kurung () di deklarasi </a:t>
            </a:r>
            <a:r>
              <a:rPr lang="id" dirty="0" smtClean="0"/>
              <a:t>function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Argument bisa lebih dari satu, jika lebih dari satu, harus dipisah menggunakan tanda koma</a:t>
            </a:r>
            <a:endParaRPr dirty="0"/>
          </a:p>
          <a:p>
            <a:pPr marL="0" lvl="0" indent="0" algn="l" rtl="0">
              <a:spcBef>
                <a:spcPts val="1600"/>
              </a:spcBef>
              <a:spcAft>
                <a:spcPts val="1600"/>
              </a:spcAft>
              <a:buNone/>
            </a:pPr>
            <a:endParaRPr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Argument Value</a:t>
            </a:r>
            <a:endParaRPr/>
          </a:p>
        </p:txBody>
      </p:sp>
      <p:sp>
        <p:nvSpPr>
          <p:cNvPr id="2" name="Subtitle 1"/>
          <p:cNvSpPr>
            <a:spLocks noGrp="1"/>
          </p:cNvSpPr>
          <p:nvPr>
            <p:ph type="subTitle" idx="1"/>
          </p:nvPr>
        </p:nvSpPr>
        <p:spPr/>
        <p:txBody>
          <a:bodyPr/>
          <a:lstStyle/>
          <a:p>
            <a:endParaRPr lang="en-US"/>
          </a:p>
        </p:txBody>
      </p:sp>
      <p:sp>
        <p:nvSpPr>
          <p:cNvPr id="1068" name="Google Shape;1068;p180"/>
          <p:cNvSpPr txBox="1">
            <a:spLocks noGrp="1"/>
          </p:cNvSpPr>
          <p:nvPr>
            <p:ph type="body" idx="2"/>
          </p:nvPr>
        </p:nvSpPr>
        <p:spPr>
          <a:xfrm>
            <a:off x="4533900" y="1352625"/>
            <a:ext cx="46101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PHP mendukung default argument </a:t>
            </a:r>
            <a:r>
              <a:rPr lang="id" dirty="0" smtClean="0"/>
              <a:t>value</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Fitur ini memungkinkan jika ketika kita memanggil function tidak memasukkan parameter, kita bisa menentukan data default nya apa</a:t>
            </a:r>
            <a:endParaRPr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Kesalahan Default Argument Value</a:t>
            </a:r>
            <a:endParaRPr/>
          </a:p>
        </p:txBody>
      </p:sp>
      <p:sp>
        <p:nvSpPr>
          <p:cNvPr id="2" name="Subtitle 1"/>
          <p:cNvSpPr>
            <a:spLocks noGrp="1"/>
          </p:cNvSpPr>
          <p:nvPr>
            <p:ph type="subTitle" idx="1"/>
          </p:nvPr>
        </p:nvSpPr>
        <p:spPr/>
        <p:txBody>
          <a:bodyPr/>
          <a:lstStyle/>
          <a:p>
            <a:endParaRPr lang="en-US"/>
          </a:p>
        </p:txBody>
      </p:sp>
      <p:sp>
        <p:nvSpPr>
          <p:cNvPr id="1080" name="Google Shape;1080;p182"/>
          <p:cNvSpPr txBox="1">
            <a:spLocks noGrp="1"/>
          </p:cNvSpPr>
          <p:nvPr>
            <p:ph type="body" idx="2"/>
          </p:nvPr>
        </p:nvSpPr>
        <p:spPr>
          <a:xfrm>
            <a:off x="4591050" y="1352625"/>
            <a:ext cx="45529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Default argument value bisa disimpan argument </a:t>
            </a:r>
            <a:r>
              <a:rPr lang="id" dirty="0" smtClean="0"/>
              <a:t>manapun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Namun jika argument lebih dari satu, dan kita menyimpan default argument value di parameter awal, maka itu kurang berguna</a:t>
            </a:r>
            <a:endParaRPr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Type Declaration</a:t>
            </a:r>
            <a:endParaRPr/>
          </a:p>
        </p:txBody>
      </p:sp>
      <p:sp>
        <p:nvSpPr>
          <p:cNvPr id="1092" name="Google Shape;1092;p184"/>
          <p:cNvSpPr txBox="1">
            <a:spLocks noGrp="1"/>
          </p:cNvSpPr>
          <p:nvPr>
            <p:ph type="body" idx="2"/>
          </p:nvPr>
        </p:nvSpPr>
        <p:spPr>
          <a:xfrm>
            <a:off x="4591050" y="2017425"/>
            <a:ext cx="45910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smtClean="0"/>
              <a:t>Jika </a:t>
            </a:r>
            <a:r>
              <a:rPr lang="id" dirty="0"/>
              <a:t>tipe data value tidak sesuai, maka akan terjadi </a:t>
            </a:r>
            <a:r>
              <a:rPr lang="id" dirty="0" smtClean="0"/>
              <a:t>error</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Secara default PHP akan melakukan percobaan konversi tipe data secara otomatis, misal jika kita menggunakan tipe int, tapi kita mengirim string, maka PHP akan otomatis mengkonversi string tersebut menjadi int</a:t>
            </a:r>
            <a:endParaRPr dirty="0"/>
          </a:p>
        </p:txBody>
      </p:sp>
      <p:sp>
        <p:nvSpPr>
          <p:cNvPr id="5" name="Google Shape;1092;p184"/>
          <p:cNvSpPr txBox="1">
            <a:spLocks/>
          </p:cNvSpPr>
          <p:nvPr/>
        </p:nvSpPr>
        <p:spPr>
          <a:xfrm>
            <a:off x="0" y="2122200"/>
            <a:ext cx="4591050" cy="302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r>
              <a:rPr lang="en-US" dirty="0" err="1" smtClean="0"/>
              <a:t>Sama</a:t>
            </a:r>
            <a:r>
              <a:rPr lang="en-US" dirty="0" smtClean="0"/>
              <a:t> </a:t>
            </a:r>
            <a:r>
              <a:rPr lang="en-US" dirty="0" err="1" smtClean="0"/>
              <a:t>seperti</a:t>
            </a:r>
            <a:r>
              <a:rPr lang="en-US" dirty="0" smtClean="0"/>
              <a:t> variable, argument di PHP </a:t>
            </a:r>
            <a:r>
              <a:rPr lang="en-US" dirty="0" err="1" smtClean="0"/>
              <a:t>bisa</a:t>
            </a:r>
            <a:r>
              <a:rPr lang="en-US" dirty="0" smtClean="0"/>
              <a:t> </a:t>
            </a:r>
            <a:r>
              <a:rPr lang="en-US" dirty="0" err="1" smtClean="0"/>
              <a:t>kita</a:t>
            </a:r>
            <a:r>
              <a:rPr lang="en-US" dirty="0" smtClean="0"/>
              <a:t> </a:t>
            </a:r>
            <a:r>
              <a:rPr lang="en-US" dirty="0" err="1" smtClean="0"/>
              <a:t>masukkan</a:t>
            </a:r>
            <a:r>
              <a:rPr lang="en-US" dirty="0" smtClean="0"/>
              <a:t> data yang </a:t>
            </a:r>
            <a:r>
              <a:rPr lang="en-US" dirty="0" err="1" smtClean="0"/>
              <a:t>dinamis</a:t>
            </a:r>
            <a:endParaRPr lang="en-US" dirty="0" smtClean="0"/>
          </a:p>
          <a:p>
            <a:endParaRPr lang="en-US" dirty="0" smtClean="0"/>
          </a:p>
          <a:p>
            <a:r>
              <a:rPr lang="en-US" dirty="0" err="1" smtClean="0"/>
              <a:t>Kadang</a:t>
            </a:r>
            <a:r>
              <a:rPr lang="en-US" dirty="0" smtClean="0"/>
              <a:t> </a:t>
            </a:r>
            <a:r>
              <a:rPr lang="en-US" dirty="0" err="1" smtClean="0"/>
              <a:t>terlalu</a:t>
            </a:r>
            <a:r>
              <a:rPr lang="en-US" dirty="0" smtClean="0"/>
              <a:t> </a:t>
            </a:r>
            <a:r>
              <a:rPr lang="en-US" dirty="0" err="1" smtClean="0"/>
              <a:t>dinamis</a:t>
            </a:r>
            <a:r>
              <a:rPr lang="en-US" dirty="0" smtClean="0"/>
              <a:t> juga </a:t>
            </a:r>
            <a:r>
              <a:rPr lang="en-US" dirty="0" err="1" smtClean="0"/>
              <a:t>menyulitkan</a:t>
            </a:r>
            <a:r>
              <a:rPr lang="en-US" dirty="0" smtClean="0"/>
              <a:t> </a:t>
            </a:r>
            <a:r>
              <a:rPr lang="en-US" dirty="0" err="1" smtClean="0"/>
              <a:t>jika</a:t>
            </a:r>
            <a:r>
              <a:rPr lang="en-US" dirty="0" smtClean="0"/>
              <a:t> </a:t>
            </a:r>
            <a:r>
              <a:rPr lang="en-US" dirty="0" err="1" smtClean="0"/>
              <a:t>ternyata</a:t>
            </a:r>
            <a:r>
              <a:rPr lang="en-US" dirty="0" smtClean="0"/>
              <a:t> </a:t>
            </a:r>
            <a:r>
              <a:rPr lang="en-US" dirty="0" err="1" smtClean="0"/>
              <a:t>kita</a:t>
            </a:r>
            <a:r>
              <a:rPr lang="en-US" dirty="0" smtClean="0"/>
              <a:t> </a:t>
            </a:r>
            <a:r>
              <a:rPr lang="en-US" dirty="0" err="1" smtClean="0"/>
              <a:t>hanya</a:t>
            </a:r>
            <a:r>
              <a:rPr lang="en-US" dirty="0" smtClean="0"/>
              <a:t> </a:t>
            </a:r>
            <a:r>
              <a:rPr lang="en-US" dirty="0" err="1" smtClean="0"/>
              <a:t>ingin</a:t>
            </a:r>
            <a:r>
              <a:rPr lang="en-US" dirty="0" smtClean="0"/>
              <a:t> </a:t>
            </a:r>
            <a:r>
              <a:rPr lang="en-US" dirty="0" err="1" smtClean="0"/>
              <a:t>membuat</a:t>
            </a:r>
            <a:r>
              <a:rPr lang="en-US" dirty="0" smtClean="0"/>
              <a:t> function yang </a:t>
            </a:r>
            <a:r>
              <a:rPr lang="en-US" dirty="0" err="1" smtClean="0"/>
              <a:t>menggunakan</a:t>
            </a:r>
            <a:r>
              <a:rPr lang="en-US" dirty="0" smtClean="0"/>
              <a:t> argument </a:t>
            </a:r>
            <a:r>
              <a:rPr lang="en-US" dirty="0" err="1" smtClean="0"/>
              <a:t>dengan</a:t>
            </a:r>
            <a:r>
              <a:rPr lang="en-US" dirty="0" smtClean="0"/>
              <a:t> </a:t>
            </a:r>
            <a:r>
              <a:rPr lang="en-US" dirty="0" err="1" smtClean="0"/>
              <a:t>tipe</a:t>
            </a:r>
            <a:r>
              <a:rPr lang="en-US" dirty="0" smtClean="0"/>
              <a:t> data </a:t>
            </a:r>
            <a:r>
              <a:rPr lang="en-US" dirty="0" err="1" smtClean="0"/>
              <a:t>tertentu</a:t>
            </a:r>
            <a:endParaRPr lang="en-US" dirty="0" smtClean="0"/>
          </a:p>
          <a:p>
            <a:endParaRPr lang="en-US" dirty="0" smtClean="0"/>
          </a:p>
          <a:p>
            <a:r>
              <a:rPr lang="en-US" dirty="0" err="1"/>
              <a:t>Untungnya</a:t>
            </a:r>
            <a:r>
              <a:rPr lang="en-US" dirty="0"/>
              <a:t> di PHP, </a:t>
            </a:r>
            <a:r>
              <a:rPr lang="en-US" dirty="0" err="1"/>
              <a:t>kita</a:t>
            </a:r>
            <a:r>
              <a:rPr lang="en-US" dirty="0"/>
              <a:t> </a:t>
            </a:r>
            <a:r>
              <a:rPr lang="en-US" dirty="0" err="1"/>
              <a:t>bisa</a:t>
            </a:r>
            <a:r>
              <a:rPr lang="en-US" dirty="0"/>
              <a:t> </a:t>
            </a:r>
            <a:r>
              <a:rPr lang="en-US" dirty="0" err="1"/>
              <a:t>menambahkan</a:t>
            </a:r>
            <a:r>
              <a:rPr lang="en-US" dirty="0"/>
              <a:t> type data di argument, </a:t>
            </a:r>
            <a:r>
              <a:rPr lang="en-US" dirty="0" err="1"/>
              <a:t>sehingga</a:t>
            </a:r>
            <a:r>
              <a:rPr lang="en-US" dirty="0"/>
              <a:t> PHP </a:t>
            </a:r>
            <a:r>
              <a:rPr lang="en-US" dirty="0" err="1"/>
              <a:t>akan</a:t>
            </a:r>
            <a:r>
              <a:rPr lang="en-US" dirty="0"/>
              <a:t> </a:t>
            </a:r>
            <a:r>
              <a:rPr lang="en-US" dirty="0" err="1"/>
              <a:t>melakukan</a:t>
            </a:r>
            <a:r>
              <a:rPr lang="en-US" dirty="0"/>
              <a:t> </a:t>
            </a:r>
            <a:r>
              <a:rPr lang="en-US" dirty="0" err="1"/>
              <a:t>pengecekan</a:t>
            </a:r>
            <a:r>
              <a:rPr lang="en-US" dirty="0"/>
              <a:t> </a:t>
            </a:r>
            <a:r>
              <a:rPr lang="en-US" dirty="0" err="1"/>
              <a:t>ketika</a:t>
            </a:r>
            <a:r>
              <a:rPr lang="en-US" dirty="0"/>
              <a:t> </a:t>
            </a:r>
            <a:r>
              <a:rPr lang="en-US" dirty="0" err="1"/>
              <a:t>kita</a:t>
            </a:r>
            <a:r>
              <a:rPr lang="en-US" dirty="0"/>
              <a:t> </a:t>
            </a:r>
            <a:r>
              <a:rPr lang="en-US" dirty="0" err="1"/>
              <a:t>mengirim</a:t>
            </a:r>
            <a:r>
              <a:rPr lang="en-US" dirty="0"/>
              <a:t> value </a:t>
            </a:r>
            <a:r>
              <a:rPr lang="en-US" dirty="0" err="1"/>
              <a:t>ke</a:t>
            </a:r>
            <a:r>
              <a:rPr lang="en-US" dirty="0"/>
              <a:t> function </a:t>
            </a:r>
            <a:r>
              <a:rPr lang="en-US" dirty="0" err="1"/>
              <a:t>tersebut</a:t>
            </a:r>
            <a:endParaRPr lang="en-US" dirty="0"/>
          </a:p>
          <a:p>
            <a:endParaRPr lang="en-US"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Menjalankan Kode Program</a:t>
            </a:r>
            <a:endParaRPr dirty="0"/>
          </a:p>
        </p:txBody>
      </p:sp>
      <p:sp>
        <p:nvSpPr>
          <p:cNvPr id="2" name="Subtitle 1"/>
          <p:cNvSpPr>
            <a:spLocks noGrp="1"/>
          </p:cNvSpPr>
          <p:nvPr>
            <p:ph type="subTitle" idx="1"/>
          </p:nvPr>
        </p:nvSpPr>
        <p:spPr/>
        <p:txBody>
          <a:bodyPr/>
          <a:lstStyle/>
          <a:p>
            <a:endParaRPr lang="en-US"/>
          </a:p>
        </p:txBody>
      </p:sp>
      <p:sp>
        <p:nvSpPr>
          <p:cNvPr id="201" name="Google Shape;201;p32"/>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dirty="0"/>
              <a:t>php NamaFile.php</a:t>
            </a:r>
            <a:endParaRPr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7239000" cy="2773470"/>
        </p:xfrm>
        <a:graphic>
          <a:graphicData uri="http://schemas.openxmlformats.org/drawingml/2006/table">
            <a:tbl>
              <a:tblPr>
                <a:noFill/>
                <a:tableStyleId>{69F0ED33-2551-4413-B667-DAFA537C2613}</a:tableStyleId>
              </a:tblPr>
              <a:tblGrid>
                <a:gridCol w="1836625"/>
                <a:gridCol w="5402375"/>
              </a:tblGrid>
              <a:tr h="381000">
                <a:tc>
                  <a:txBody>
                    <a:bodyPr/>
                    <a:lstStyle/>
                    <a:p>
                      <a:pPr marL="0" lvl="0" indent="0" algn="l" rtl="0">
                        <a:spcBef>
                          <a:spcPts val="0"/>
                        </a:spcBef>
                        <a:spcAft>
                          <a:spcPts val="0"/>
                        </a:spcAft>
                        <a:buNone/>
                      </a:pPr>
                      <a:r>
                        <a:rPr lang="id"/>
                        <a:t>Type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Class / Interface</a:t>
                      </a:r>
                      <a:endParaRPr/>
                    </a:p>
                  </a:txBody>
                  <a:tcPr marL="91425" marR="91425" marT="91425" marB="91425"/>
                </a:tc>
                <a:tc>
                  <a:txBody>
                    <a:bodyPr/>
                    <a:lstStyle/>
                    <a:p>
                      <a:pPr marL="0" lvl="0" indent="0" algn="l" rtl="0">
                        <a:spcBef>
                          <a:spcPts val="0"/>
                        </a:spcBef>
                        <a:spcAft>
                          <a:spcPts val="0"/>
                        </a:spcAft>
                        <a:buNone/>
                      </a:pPr>
                      <a:r>
                        <a:rPr lang="id"/>
                        <a:t>Parameter harus tipe Class / Interface</a:t>
                      </a:r>
                      <a:endParaRPr/>
                    </a:p>
                  </a:txBody>
                  <a:tcPr marL="91425" marR="91425" marT="91425" marB="91425"/>
                </a:tc>
              </a:tr>
              <a:tr h="381000">
                <a:tc>
                  <a:txBody>
                    <a:bodyPr/>
                    <a:lstStyle/>
                    <a:p>
                      <a:pPr marL="0" lvl="0" indent="0" algn="l" rtl="0">
                        <a:spcBef>
                          <a:spcPts val="0"/>
                        </a:spcBef>
                        <a:spcAft>
                          <a:spcPts val="0"/>
                        </a:spcAft>
                        <a:buNone/>
                      </a:pPr>
                      <a:r>
                        <a:rPr lang="id"/>
                        <a:t>self</a:t>
                      </a:r>
                      <a:endParaRPr/>
                    </a:p>
                  </a:txBody>
                  <a:tcPr marL="91425" marR="91425" marT="91425" marB="91425"/>
                </a:tc>
                <a:tc>
                  <a:txBody>
                    <a:bodyPr/>
                    <a:lstStyle/>
                    <a:p>
                      <a:pPr marL="0" lvl="0" indent="0" algn="l" rtl="0">
                        <a:spcBef>
                          <a:spcPts val="0"/>
                        </a:spcBef>
                        <a:spcAft>
                          <a:spcPts val="0"/>
                        </a:spcAft>
                        <a:buNone/>
                      </a:pPr>
                      <a:r>
                        <a:rPr lang="id"/>
                        <a:t>Parameter harus sama dengan Class dimana function ini dibuat</a:t>
                      </a:r>
                      <a:endParaRPr/>
                    </a:p>
                  </a:txBody>
                  <a:tcPr marL="91425" marR="91425" marT="91425" marB="91425"/>
                </a:tc>
              </a:tr>
              <a:tr h="381000">
                <a:tc>
                  <a:txBody>
                    <a:bodyPr/>
                    <a:lstStyle/>
                    <a:p>
                      <a:pPr marL="0" lvl="0" indent="0" algn="l" rtl="0">
                        <a:spcBef>
                          <a:spcPts val="0"/>
                        </a:spcBef>
                        <a:spcAft>
                          <a:spcPts val="0"/>
                        </a:spcAft>
                        <a:buNone/>
                      </a:pPr>
                      <a:r>
                        <a:rPr lang="id"/>
                        <a:t>array</a:t>
                      </a:r>
                      <a:endParaRPr/>
                    </a:p>
                  </a:txBody>
                  <a:tcPr marL="91425" marR="91425" marT="91425" marB="91425"/>
                </a:tc>
                <a:tc>
                  <a:txBody>
                    <a:bodyPr/>
                    <a:lstStyle/>
                    <a:p>
                      <a:pPr marL="0" lvl="0" indent="0" algn="l" rtl="0">
                        <a:spcBef>
                          <a:spcPts val="0"/>
                        </a:spcBef>
                        <a:spcAft>
                          <a:spcPts val="0"/>
                        </a:spcAft>
                        <a:buNone/>
                      </a:pPr>
                      <a:r>
                        <a:rPr lang="id"/>
                        <a:t>Parameter harus array</a:t>
                      </a:r>
                      <a:endParaRPr/>
                    </a:p>
                  </a:txBody>
                  <a:tcPr marL="91425" marR="91425" marT="91425" marB="91425"/>
                </a:tc>
              </a:tr>
              <a:tr h="381000">
                <a:tc>
                  <a:txBody>
                    <a:bodyPr/>
                    <a:lstStyle/>
                    <a:p>
                      <a:pPr marL="0" lvl="0" indent="0" algn="l" rtl="0">
                        <a:spcBef>
                          <a:spcPts val="0"/>
                        </a:spcBef>
                        <a:spcAft>
                          <a:spcPts val="0"/>
                        </a:spcAft>
                        <a:buNone/>
                      </a:pPr>
                      <a:r>
                        <a:rPr lang="id"/>
                        <a:t>callable</a:t>
                      </a:r>
                      <a:endParaRPr/>
                    </a:p>
                  </a:txBody>
                  <a:tcPr marL="91425" marR="91425" marT="91425" marB="91425"/>
                </a:tc>
                <a:tc>
                  <a:txBody>
                    <a:bodyPr/>
                    <a:lstStyle/>
                    <a:p>
                      <a:pPr marL="0" lvl="0" indent="0" algn="l" rtl="0">
                        <a:spcBef>
                          <a:spcPts val="0"/>
                        </a:spcBef>
                        <a:spcAft>
                          <a:spcPts val="0"/>
                        </a:spcAft>
                        <a:buNone/>
                      </a:pPr>
                      <a:r>
                        <a:rPr lang="id"/>
                        <a:t>Parameter harus callable</a:t>
                      </a:r>
                      <a:endParaRPr/>
                    </a:p>
                  </a:txBody>
                  <a:tcPr marL="91425" marR="91425" marT="91425" marB="91425"/>
                </a:tc>
              </a:tr>
              <a:tr h="381000">
                <a:tc>
                  <a:txBody>
                    <a:bodyPr/>
                    <a:lstStyle/>
                    <a:p>
                      <a:pPr marL="0" lvl="0" indent="0" algn="l" rtl="0">
                        <a:spcBef>
                          <a:spcPts val="0"/>
                        </a:spcBef>
                        <a:spcAft>
                          <a:spcPts val="0"/>
                        </a:spcAft>
                        <a:buNone/>
                      </a:pPr>
                      <a:r>
                        <a:rPr lang="id"/>
                        <a:t>bool</a:t>
                      </a:r>
                      <a:endParaRPr/>
                    </a:p>
                  </a:txBody>
                  <a:tcPr marL="91425" marR="91425" marT="91425" marB="91425"/>
                </a:tc>
                <a:tc>
                  <a:txBody>
                    <a:bodyPr/>
                    <a:lstStyle/>
                    <a:p>
                      <a:pPr marL="0" lvl="0" indent="0" algn="l" rtl="0">
                        <a:spcBef>
                          <a:spcPts val="0"/>
                        </a:spcBef>
                        <a:spcAft>
                          <a:spcPts val="0"/>
                        </a:spcAft>
                        <a:buNone/>
                      </a:pPr>
                      <a:r>
                        <a:rPr lang="id"/>
                        <a:t>Parameter harus boolean </a:t>
                      </a:r>
                      <a:endParaRPr/>
                    </a:p>
                  </a:txBody>
                  <a:tcPr marL="91425" marR="91425" marT="91425" marB="91425"/>
                </a:tc>
              </a:tr>
              <a:tr h="381000">
                <a:tc>
                  <a:txBody>
                    <a:bodyPr/>
                    <a:lstStyle/>
                    <a:p>
                      <a:pPr marL="0" lvl="0" indent="0" algn="l" rtl="0">
                        <a:spcBef>
                          <a:spcPts val="0"/>
                        </a:spcBef>
                        <a:spcAft>
                          <a:spcPts val="0"/>
                        </a:spcAft>
                        <a:buNone/>
                      </a:pPr>
                      <a:r>
                        <a:rPr lang="id"/>
                        <a:t>float</a:t>
                      </a:r>
                      <a:endParaRPr/>
                    </a:p>
                  </a:txBody>
                  <a:tcPr marL="91425" marR="91425" marT="91425" marB="91425"/>
                </a:tc>
                <a:tc>
                  <a:txBody>
                    <a:bodyPr/>
                    <a:lstStyle/>
                    <a:p>
                      <a:pPr marL="0" lvl="0" indent="0" algn="l" rtl="0">
                        <a:spcBef>
                          <a:spcPts val="0"/>
                        </a:spcBef>
                        <a:spcAft>
                          <a:spcPts val="0"/>
                        </a:spcAft>
                        <a:buNone/>
                      </a:pPr>
                      <a:r>
                        <a:rPr lang="id"/>
                        <a:t>Parameter harus floating point</a:t>
                      </a:r>
                      <a:endParaRPr/>
                    </a:p>
                  </a:txBody>
                  <a:tcPr marL="91425" marR="91425" marT="91425" marB="91425"/>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7239000" cy="1981050"/>
        </p:xfrm>
        <a:graphic>
          <a:graphicData uri="http://schemas.openxmlformats.org/drawingml/2006/table">
            <a:tbl>
              <a:tblPr>
                <a:noFill/>
                <a:tableStyleId>{69F0ED33-2551-4413-B667-DAFA537C2613}</a:tableStyleId>
              </a:tblPr>
              <a:tblGrid>
                <a:gridCol w="1836625"/>
                <a:gridCol w="5402375"/>
              </a:tblGrid>
              <a:tr h="381000">
                <a:tc>
                  <a:txBody>
                    <a:bodyPr/>
                    <a:lstStyle/>
                    <a:p>
                      <a:pPr marL="0" lvl="0" indent="0" algn="l" rtl="0">
                        <a:spcBef>
                          <a:spcPts val="0"/>
                        </a:spcBef>
                        <a:spcAft>
                          <a:spcPts val="0"/>
                        </a:spcAft>
                        <a:buNone/>
                      </a:pPr>
                      <a:r>
                        <a:rPr lang="id"/>
                        <a:t>Type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int</a:t>
                      </a:r>
                      <a:endParaRPr/>
                    </a:p>
                  </a:txBody>
                  <a:tcPr marL="91425" marR="91425" marT="91425" marB="91425"/>
                </a:tc>
                <a:tc>
                  <a:txBody>
                    <a:bodyPr/>
                    <a:lstStyle/>
                    <a:p>
                      <a:pPr marL="0" lvl="0" indent="0" algn="l" rtl="0">
                        <a:spcBef>
                          <a:spcPts val="0"/>
                        </a:spcBef>
                        <a:spcAft>
                          <a:spcPts val="0"/>
                        </a:spcAft>
                        <a:buNone/>
                      </a:pPr>
                      <a:r>
                        <a:rPr lang="id"/>
                        <a:t>Parameter harus integer number</a:t>
                      </a:r>
                      <a:endParaRPr/>
                    </a:p>
                  </a:txBody>
                  <a:tcPr marL="91425" marR="91425" marT="91425" marB="91425"/>
                </a:tc>
              </a:tr>
              <a:tr h="381000">
                <a:tc>
                  <a:txBody>
                    <a:bodyPr/>
                    <a:lstStyle/>
                    <a:p>
                      <a:pPr marL="0" lvl="0" indent="0" algn="l" rtl="0">
                        <a:spcBef>
                          <a:spcPts val="0"/>
                        </a:spcBef>
                        <a:spcAft>
                          <a:spcPts val="0"/>
                        </a:spcAft>
                        <a:buNone/>
                      </a:pPr>
                      <a:r>
                        <a:rPr lang="id"/>
                        <a:t>string</a:t>
                      </a:r>
                      <a:endParaRPr/>
                    </a:p>
                  </a:txBody>
                  <a:tcPr marL="91425" marR="91425" marT="91425" marB="91425"/>
                </a:tc>
                <a:tc>
                  <a:txBody>
                    <a:bodyPr/>
                    <a:lstStyle/>
                    <a:p>
                      <a:pPr marL="0" lvl="0" indent="0" algn="l" rtl="0">
                        <a:spcBef>
                          <a:spcPts val="0"/>
                        </a:spcBef>
                        <a:spcAft>
                          <a:spcPts val="0"/>
                        </a:spcAft>
                        <a:buNone/>
                      </a:pPr>
                      <a:r>
                        <a:rPr lang="id"/>
                        <a:t>Parameter harus string</a:t>
                      </a:r>
                      <a:endParaRPr/>
                    </a:p>
                  </a:txBody>
                  <a:tcPr marL="91425" marR="91425" marT="91425" marB="91425"/>
                </a:tc>
              </a:tr>
              <a:tr h="381000">
                <a:tc>
                  <a:txBody>
                    <a:bodyPr/>
                    <a:lstStyle/>
                    <a:p>
                      <a:pPr marL="0" lvl="0" indent="0" algn="l" rtl="0">
                        <a:spcBef>
                          <a:spcPts val="0"/>
                        </a:spcBef>
                        <a:spcAft>
                          <a:spcPts val="0"/>
                        </a:spcAft>
                        <a:buNone/>
                      </a:pPr>
                      <a:r>
                        <a:rPr lang="id"/>
                        <a:t>interable</a:t>
                      </a:r>
                      <a:endParaRPr/>
                    </a:p>
                  </a:txBody>
                  <a:tcPr marL="91425" marR="91425" marT="91425" marB="91425"/>
                </a:tc>
                <a:tc>
                  <a:txBody>
                    <a:bodyPr/>
                    <a:lstStyle/>
                    <a:p>
                      <a:pPr marL="0" lvl="0" indent="0" algn="l" rtl="0">
                        <a:spcBef>
                          <a:spcPts val="0"/>
                        </a:spcBef>
                        <a:spcAft>
                          <a:spcPts val="0"/>
                        </a:spcAft>
                        <a:buNone/>
                      </a:pPr>
                      <a:r>
                        <a:rPr lang="id"/>
                        <a:t>Parameter harus array atau tipe Traversable</a:t>
                      </a:r>
                      <a:endParaRPr/>
                    </a:p>
                  </a:txBody>
                  <a:tcPr marL="91425" marR="91425" marT="91425" marB="91425"/>
                </a:tc>
              </a:tr>
              <a:tr h="381000">
                <a:tc>
                  <a:txBody>
                    <a:bodyPr/>
                    <a:lstStyle/>
                    <a:p>
                      <a:pPr marL="0" lvl="0" indent="0" algn="l" rtl="0">
                        <a:spcBef>
                          <a:spcPts val="0"/>
                        </a:spcBef>
                        <a:spcAft>
                          <a:spcPts val="0"/>
                        </a:spcAft>
                        <a:buNone/>
                      </a:pPr>
                      <a:r>
                        <a:rPr lang="id"/>
                        <a:t>object</a:t>
                      </a:r>
                      <a:endParaRPr/>
                    </a:p>
                  </a:txBody>
                  <a:tcPr marL="91425" marR="91425" marT="91425" marB="91425"/>
                </a:tc>
                <a:tc>
                  <a:txBody>
                    <a:bodyPr/>
                    <a:lstStyle/>
                    <a:p>
                      <a:pPr marL="0" lvl="0" indent="0" algn="l" rtl="0">
                        <a:spcBef>
                          <a:spcPts val="0"/>
                        </a:spcBef>
                        <a:spcAft>
                          <a:spcPts val="0"/>
                        </a:spcAft>
                        <a:buNone/>
                      </a:pPr>
                      <a:r>
                        <a:rPr lang="id"/>
                        <a:t>Parameter harus sebuah object</a:t>
                      </a:r>
                      <a:endParaRPr/>
                    </a:p>
                  </a:txBody>
                  <a:tcPr marL="91425" marR="91425" marT="91425" marB="91425"/>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Variable-length Argument List</a:t>
            </a:r>
            <a:endParaRPr/>
          </a:p>
        </p:txBody>
      </p:sp>
      <p:sp>
        <p:nvSpPr>
          <p:cNvPr id="1116" name="Google Shape;1116;p188"/>
          <p:cNvSpPr txBox="1">
            <a:spLocks noGrp="1"/>
          </p:cNvSpPr>
          <p:nvPr>
            <p:ph type="body" idx="2"/>
          </p:nvPr>
        </p:nvSpPr>
        <p:spPr>
          <a:xfrm>
            <a:off x="5164700" y="2533150"/>
            <a:ext cx="33744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Variable-length argument list merupakan kemampuan dimana kita bisa membuat sebuah parameter yang menerima banyak </a:t>
            </a:r>
            <a:r>
              <a:rPr lang="id" dirty="0" smtClean="0"/>
              <a:t>value</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Variable-length argument list secara otomatis akan membuat argument tersebut menjadi array, namun kita tidak perlu manual mengirim array ke </a:t>
            </a:r>
            <a:r>
              <a:rPr lang="id" dirty="0" smtClean="0"/>
              <a:t>functionnya</a:t>
            </a:r>
            <a:endParaRPr dirty="0"/>
          </a:p>
        </p:txBody>
      </p:sp>
      <p:sp>
        <p:nvSpPr>
          <p:cNvPr id="5" name="Google Shape;1116;p188"/>
          <p:cNvSpPr txBox="1">
            <a:spLocks/>
          </p:cNvSpPr>
          <p:nvPr/>
        </p:nvSpPr>
        <p:spPr>
          <a:xfrm>
            <a:off x="326000" y="2533150"/>
            <a:ext cx="3374400" cy="302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r>
              <a:rPr lang="en-US" dirty="0" smtClean="0"/>
              <a:t>Variable-length argument list </a:t>
            </a:r>
            <a:r>
              <a:rPr lang="en-US" dirty="0" err="1" smtClean="0"/>
              <a:t>merupakan</a:t>
            </a:r>
            <a:r>
              <a:rPr lang="en-US" dirty="0" smtClean="0"/>
              <a:t> </a:t>
            </a:r>
            <a:r>
              <a:rPr lang="en-US" dirty="0" err="1" smtClean="0"/>
              <a:t>kemampuan</a:t>
            </a:r>
            <a:r>
              <a:rPr lang="en-US" dirty="0" smtClean="0"/>
              <a:t> </a:t>
            </a:r>
            <a:r>
              <a:rPr lang="en-US" dirty="0" err="1" smtClean="0"/>
              <a:t>dimana</a:t>
            </a:r>
            <a:r>
              <a:rPr lang="en-US" dirty="0" smtClean="0"/>
              <a:t> </a:t>
            </a:r>
            <a:r>
              <a:rPr lang="en-US" dirty="0" err="1" smtClean="0"/>
              <a:t>kita</a:t>
            </a:r>
            <a:r>
              <a:rPr lang="en-US" dirty="0" smtClean="0"/>
              <a:t> </a:t>
            </a:r>
            <a:r>
              <a:rPr lang="en-US" dirty="0" err="1" smtClean="0"/>
              <a:t>bisa</a:t>
            </a:r>
            <a:r>
              <a:rPr lang="en-US" dirty="0" smtClean="0"/>
              <a:t> </a:t>
            </a:r>
            <a:r>
              <a:rPr lang="en-US" dirty="0" err="1" smtClean="0"/>
              <a:t>membuat</a:t>
            </a:r>
            <a:r>
              <a:rPr lang="en-US" dirty="0" smtClean="0"/>
              <a:t> </a:t>
            </a:r>
            <a:r>
              <a:rPr lang="en-US" dirty="0" err="1" smtClean="0"/>
              <a:t>sebuah</a:t>
            </a:r>
            <a:r>
              <a:rPr lang="en-US" dirty="0" smtClean="0"/>
              <a:t> parameter yang </a:t>
            </a:r>
            <a:r>
              <a:rPr lang="en-US" dirty="0" err="1" smtClean="0"/>
              <a:t>menerima</a:t>
            </a:r>
            <a:r>
              <a:rPr lang="en-US" dirty="0" smtClean="0"/>
              <a:t> </a:t>
            </a:r>
            <a:r>
              <a:rPr lang="en-US" dirty="0" err="1" smtClean="0"/>
              <a:t>banyak</a:t>
            </a:r>
            <a:r>
              <a:rPr lang="en-US" dirty="0" smtClean="0"/>
              <a:t> value</a:t>
            </a:r>
          </a:p>
          <a:p>
            <a:endParaRPr lang="en-US" dirty="0" smtClean="0"/>
          </a:p>
          <a:p>
            <a:r>
              <a:rPr lang="en-US" dirty="0" smtClean="0"/>
              <a:t>Variable-length argument list </a:t>
            </a:r>
            <a:r>
              <a:rPr lang="en-US" dirty="0" err="1" smtClean="0"/>
              <a:t>secara</a:t>
            </a:r>
            <a:r>
              <a:rPr lang="en-US" dirty="0" smtClean="0"/>
              <a:t> </a:t>
            </a:r>
            <a:r>
              <a:rPr lang="en-US" dirty="0" err="1" smtClean="0"/>
              <a:t>otomatis</a:t>
            </a:r>
            <a:r>
              <a:rPr lang="en-US" dirty="0" smtClean="0"/>
              <a:t> </a:t>
            </a:r>
            <a:r>
              <a:rPr lang="en-US" dirty="0" err="1" smtClean="0"/>
              <a:t>akan</a:t>
            </a:r>
            <a:r>
              <a:rPr lang="en-US" dirty="0" smtClean="0"/>
              <a:t> </a:t>
            </a:r>
            <a:r>
              <a:rPr lang="en-US" dirty="0" err="1" smtClean="0"/>
              <a:t>membuat</a:t>
            </a:r>
            <a:r>
              <a:rPr lang="en-US" dirty="0" smtClean="0"/>
              <a:t> argument </a:t>
            </a:r>
            <a:r>
              <a:rPr lang="en-US" dirty="0" err="1" smtClean="0"/>
              <a:t>tersebut</a:t>
            </a:r>
            <a:r>
              <a:rPr lang="en-US" dirty="0" smtClean="0"/>
              <a:t> </a:t>
            </a:r>
            <a:r>
              <a:rPr lang="en-US" dirty="0" err="1" smtClean="0"/>
              <a:t>menjadi</a:t>
            </a:r>
            <a:r>
              <a:rPr lang="en-US" dirty="0" smtClean="0"/>
              <a:t> array, </a:t>
            </a:r>
            <a:r>
              <a:rPr lang="en-US" dirty="0" err="1" smtClean="0"/>
              <a:t>namun</a:t>
            </a:r>
            <a:r>
              <a:rPr lang="en-US" dirty="0" smtClean="0"/>
              <a:t> </a:t>
            </a:r>
            <a:r>
              <a:rPr lang="en-US" dirty="0" err="1" smtClean="0"/>
              <a:t>kita</a:t>
            </a:r>
            <a:r>
              <a:rPr lang="en-US" dirty="0" smtClean="0"/>
              <a:t> </a:t>
            </a:r>
            <a:r>
              <a:rPr lang="en-US" dirty="0" err="1" smtClean="0"/>
              <a:t>tidak</a:t>
            </a:r>
            <a:r>
              <a:rPr lang="en-US" dirty="0" smtClean="0"/>
              <a:t> </a:t>
            </a:r>
            <a:r>
              <a:rPr lang="en-US" dirty="0" err="1" smtClean="0"/>
              <a:t>perlu</a:t>
            </a:r>
            <a:r>
              <a:rPr lang="en-US" dirty="0" smtClean="0"/>
              <a:t> manual </a:t>
            </a:r>
            <a:r>
              <a:rPr lang="en-US" dirty="0" err="1" smtClean="0"/>
              <a:t>mengirim</a:t>
            </a:r>
            <a:r>
              <a:rPr lang="en-US" dirty="0" smtClean="0"/>
              <a:t> array </a:t>
            </a:r>
            <a:r>
              <a:rPr lang="en-US" dirty="0" err="1" smtClean="0"/>
              <a:t>ke</a:t>
            </a:r>
            <a:r>
              <a:rPr lang="en-US" dirty="0" smtClean="0"/>
              <a:t> </a:t>
            </a:r>
            <a:r>
              <a:rPr lang="en-US" dirty="0" err="1" smtClean="0"/>
              <a:t>functionnya</a:t>
            </a:r>
            <a:endParaRPr lang="en-US" dirty="0" smtClean="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9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
        <p:nvSpPr>
          <p:cNvPr id="2" name="Subtitle 1"/>
          <p:cNvSpPr>
            <a:spLocks noGrp="1"/>
          </p:cNvSpPr>
          <p:nvPr>
            <p:ph type="subTitle" idx="1"/>
          </p:nvPr>
        </p:nvSpPr>
        <p:spPr/>
        <p:txBody>
          <a:bodyPr/>
          <a:lstStyle/>
          <a:p>
            <a:endParaRPr lang="en-US"/>
          </a:p>
        </p:txBody>
      </p:sp>
      <p:sp>
        <p:nvSpPr>
          <p:cNvPr id="1133" name="Google Shape;1133;p191"/>
          <p:cNvSpPr txBox="1">
            <a:spLocks noGrp="1"/>
          </p:cNvSpPr>
          <p:nvPr>
            <p:ph type="body" idx="2"/>
          </p:nvPr>
        </p:nvSpPr>
        <p:spPr>
          <a:xfrm>
            <a:off x="4572000" y="1352625"/>
            <a:ext cx="45720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Secara default, function itu tidak menghasilkan value apapun, namun jika kita ingin, kita bisa membuat sebuah function mengembalikan </a:t>
            </a:r>
            <a:r>
              <a:rPr lang="id" dirty="0" smtClean="0"/>
              <a:t>nilai</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Dan di dalam block function, untuk menghasilkan nilai tersebut, kita harus menggunakan kata kunci return, lalu diikuti dengan data yang ingin </a:t>
            </a:r>
            <a:r>
              <a:rPr lang="id" dirty="0" smtClean="0"/>
              <a:t>dihasilkan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Kita hanya bisa menghasilkan 1 data di sebuah function, tidak bisa lebih dari satu</a:t>
            </a:r>
            <a:endParaRPr dirty="0"/>
          </a:p>
          <a:p>
            <a:pPr marL="0" lvl="0" indent="0" algn="l" rtl="0">
              <a:spcBef>
                <a:spcPts val="1600"/>
              </a:spcBef>
              <a:spcAft>
                <a:spcPts val="1600"/>
              </a:spcAft>
              <a:buNone/>
            </a:pPr>
            <a:endParaRPr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Return Type Declarations</a:t>
            </a:r>
            <a:endParaRPr/>
          </a:p>
        </p:txBody>
      </p:sp>
      <p:sp>
        <p:nvSpPr>
          <p:cNvPr id="2" name="Subtitle 1"/>
          <p:cNvSpPr>
            <a:spLocks noGrp="1"/>
          </p:cNvSpPr>
          <p:nvPr>
            <p:ph type="subTitle" idx="1"/>
          </p:nvPr>
        </p:nvSpPr>
        <p:spPr/>
        <p:txBody>
          <a:bodyPr/>
          <a:lstStyle/>
          <a:p>
            <a:endParaRPr lang="en-US"/>
          </a:p>
        </p:txBody>
      </p:sp>
      <p:sp>
        <p:nvSpPr>
          <p:cNvPr id="1151" name="Google Shape;1151;p194"/>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Sama seperti pada argument, pada return value pun kita bisa mendeklarasikan tipe </a:t>
            </a:r>
            <a:r>
              <a:rPr lang="id" dirty="0" smtClean="0"/>
              <a:t>datanya</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Hal ini selain mempermudah kita ketika membaca tipe data kembalian function, bisa juga digunakan untuk menjaga jangan sampai kita mengembalikan tipe data yang salah di </a:t>
            </a:r>
            <a:r>
              <a:rPr lang="id" dirty="0" smtClean="0"/>
              <a:t>function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Untuk mendeklarasikan tipe data kembalian function, setelah kurung () kita bisa tambahkan : diikuti tipe data kembaliannya</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9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Function</a:t>
            </a:r>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Function</a:t>
            </a:r>
            <a:endParaRPr/>
          </a:p>
        </p:txBody>
      </p:sp>
      <p:sp>
        <p:nvSpPr>
          <p:cNvPr id="2" name="Subtitle 1"/>
          <p:cNvSpPr>
            <a:spLocks noGrp="1"/>
          </p:cNvSpPr>
          <p:nvPr>
            <p:ph type="subTitle" idx="1"/>
          </p:nvPr>
        </p:nvSpPr>
        <p:spPr/>
        <p:txBody>
          <a:bodyPr/>
          <a:lstStyle/>
          <a:p>
            <a:endParaRPr lang="en-US"/>
          </a:p>
        </p:txBody>
      </p:sp>
      <p:sp>
        <p:nvSpPr>
          <p:cNvPr id="1168" name="Google Shape;1168;p197"/>
          <p:cNvSpPr txBox="1">
            <a:spLocks noGrp="1"/>
          </p:cNvSpPr>
          <p:nvPr>
            <p:ph type="body" idx="2"/>
          </p:nvPr>
        </p:nvSpPr>
        <p:spPr>
          <a:xfrm>
            <a:off x="4600574" y="1352625"/>
            <a:ext cx="454342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PHP mendukung konsep yang bernama variable </a:t>
            </a:r>
            <a:r>
              <a:rPr lang="id" dirty="0" smtClean="0"/>
              <a:t>function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Variable function adalah kemampuan memanggil sebuah function dari value yang terdapat di sebuah </a:t>
            </a:r>
            <a:r>
              <a:rPr lang="id" dirty="0" smtClean="0"/>
              <a:t>variable</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Untuk menggunakan variable function, kita bisa secara langsung memanggil $namaVariable(), jika ingin menambahkan argument, kita bisa menggunakan $namaVariable(argument)</a:t>
            </a:r>
            <a:endParaRPr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Penggunaan Variable Function</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5555" b="22778"/>
          <a:stretch/>
        </p:blipFill>
        <p:spPr>
          <a:xfrm>
            <a:off x="729450" y="1853850"/>
            <a:ext cx="7557474" cy="2657475"/>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20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20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
        <p:nvSpPr>
          <p:cNvPr id="2" name="Subtitle 1"/>
          <p:cNvSpPr>
            <a:spLocks noGrp="1"/>
          </p:cNvSpPr>
          <p:nvPr>
            <p:ph type="subTitle" idx="1"/>
          </p:nvPr>
        </p:nvSpPr>
        <p:spPr/>
        <p:txBody>
          <a:bodyPr/>
          <a:lstStyle/>
          <a:p>
            <a:endParaRPr lang="en-US"/>
          </a:p>
        </p:txBody>
      </p:sp>
      <p:sp>
        <p:nvSpPr>
          <p:cNvPr id="1191" name="Google Shape;1191;p201"/>
          <p:cNvSpPr txBox="1">
            <a:spLocks noGrp="1"/>
          </p:cNvSpPr>
          <p:nvPr>
            <p:ph type="body" idx="2"/>
          </p:nvPr>
        </p:nvSpPr>
        <p:spPr>
          <a:xfrm>
            <a:off x="4562475" y="1352625"/>
            <a:ext cx="44767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Anonymous function adalah function tanpa nama, di PHP disebut juga dengan </a:t>
            </a:r>
            <a:r>
              <a:rPr lang="id" dirty="0" smtClean="0"/>
              <a:t>Closure</a:t>
            </a:r>
            <a:endParaRPr dirty="0"/>
          </a:p>
          <a:p>
            <a:pPr marL="457200" lvl="0" indent="-311150" algn="l" rtl="0">
              <a:spcBef>
                <a:spcPts val="0"/>
              </a:spcBef>
              <a:spcAft>
                <a:spcPts val="0"/>
              </a:spcAft>
              <a:buSzPts val="1300"/>
              <a:buChar char="●"/>
            </a:pPr>
            <a:r>
              <a:rPr lang="id" dirty="0"/>
              <a:t>Anonymous function biasanya digunakan sebagai argument atau sebagai value di </a:t>
            </a:r>
            <a:r>
              <a:rPr lang="id" dirty="0" smtClean="0"/>
              <a:t>variable</a:t>
            </a:r>
            <a:endParaRPr dirty="0"/>
          </a:p>
          <a:p>
            <a:pPr marL="457200" lvl="0" indent="-311150" algn="l" rtl="0">
              <a:spcBef>
                <a:spcPts val="0"/>
              </a:spcBef>
              <a:spcAft>
                <a:spcPts val="0"/>
              </a:spcAft>
              <a:buSzPts val="1300"/>
              <a:buChar char="●"/>
            </a:pPr>
            <a:r>
              <a:rPr lang="id" dirty="0"/>
              <a:t>Anonymous function membuat kita bisa mengirim function sebagai argument di function lainnya</a:t>
            </a:r>
            <a:endParaRPr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2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a:t>
            </a:r>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5741" b="24444"/>
          <a:stretch/>
        </p:blipFill>
        <p:spPr>
          <a:xfrm>
            <a:off x="729450" y="2000250"/>
            <a:ext cx="7614397" cy="2562226"/>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2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 Sebagai Argument</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963" b="21111"/>
          <a:stretch/>
        </p:blipFill>
        <p:spPr>
          <a:xfrm>
            <a:off x="899646" y="2054289"/>
            <a:ext cx="7518504" cy="2876550"/>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20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Mengakses Variable di Luar Closure</a:t>
            </a:r>
            <a:endParaRPr/>
          </a:p>
        </p:txBody>
      </p:sp>
      <p:sp>
        <p:nvSpPr>
          <p:cNvPr id="2" name="Subtitle 1"/>
          <p:cNvSpPr>
            <a:spLocks noGrp="1"/>
          </p:cNvSpPr>
          <p:nvPr>
            <p:ph type="subTitle" idx="1"/>
          </p:nvPr>
        </p:nvSpPr>
        <p:spPr/>
        <p:txBody>
          <a:bodyPr/>
          <a:lstStyle/>
          <a:p>
            <a:endParaRPr lang="en-US"/>
          </a:p>
        </p:txBody>
      </p:sp>
      <p:sp>
        <p:nvSpPr>
          <p:cNvPr id="1209" name="Google Shape;1209;p204"/>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Secara default, anonymous function tidak bisa mengakses variabel yang terdapat diluar </a:t>
            </a:r>
            <a:r>
              <a:rPr lang="id" dirty="0" smtClean="0"/>
              <a:t>function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Jika kita ingin menggunakan variable yang terdapat diluar anonymous function, kita perlu secara explicit menyebutkannya menggunakan kata kunci use lalu diikuti variable-variable yang ingin kita gunakan</a:t>
            </a:r>
            <a:endParaRPr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2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Variable Luar</a:t>
            </a:r>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8419" b="17997"/>
          <a:stretch/>
        </p:blipFill>
        <p:spPr>
          <a:xfrm>
            <a:off x="1800" y="2095500"/>
            <a:ext cx="9144000" cy="25241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
        <p:nvSpPr>
          <p:cNvPr id="2" name="Subtitle 1"/>
          <p:cNvSpPr>
            <a:spLocks noGrp="1"/>
          </p:cNvSpPr>
          <p:nvPr>
            <p:ph type="subTitle" idx="1"/>
          </p:nvPr>
        </p:nvSpPr>
        <p:spPr/>
        <p:txBody>
          <a:bodyPr/>
          <a:lstStyle/>
          <a:p>
            <a:endParaRPr lang="en-US"/>
          </a:p>
        </p:txBody>
      </p:sp>
      <p:sp>
        <p:nvSpPr>
          <p:cNvPr id="212" name="Google Shape;212;p34"/>
          <p:cNvSpPr txBox="1">
            <a:spLocks noGrp="1"/>
          </p:cNvSpPr>
          <p:nvPr>
            <p:ph type="body" idx="2"/>
          </p:nvPr>
        </p:nvSpPr>
        <p:spPr>
          <a:xfrm>
            <a:off x="4552950" y="1352625"/>
            <a:ext cx="459105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Di PHP terdapat 2 jenis tipe data number</a:t>
            </a:r>
            <a:endParaRPr dirty="0"/>
          </a:p>
          <a:p>
            <a:pPr marL="457200" lvl="0" indent="-311150" algn="l" rtl="0">
              <a:spcBef>
                <a:spcPts val="1600"/>
              </a:spcBef>
              <a:spcAft>
                <a:spcPts val="0"/>
              </a:spcAft>
              <a:buSzPts val="1300"/>
              <a:buChar char="●"/>
            </a:pPr>
            <a:r>
              <a:rPr lang="id" dirty="0"/>
              <a:t>(int) Bilangan bulat decimal (base 10), hexadecimal (base 16), octa (base 8), binary (base 2) dan</a:t>
            </a:r>
            <a:endParaRPr dirty="0"/>
          </a:p>
          <a:p>
            <a:pPr marL="457200" lvl="0" indent="-311150" algn="l" rtl="0">
              <a:spcBef>
                <a:spcPts val="0"/>
              </a:spcBef>
              <a:spcAft>
                <a:spcPts val="0"/>
              </a:spcAft>
              <a:buSzPts val="1300"/>
              <a:buChar char="●"/>
            </a:pPr>
            <a:r>
              <a:rPr lang="id" dirty="0"/>
              <a:t>(float) Bilangan pecahan</a:t>
            </a:r>
            <a:endParaRPr dirty="0"/>
          </a:p>
          <a:p>
            <a:pPr marL="0" lvl="0" indent="0" algn="l" rtl="0">
              <a:spcBef>
                <a:spcPts val="1600"/>
              </a:spcBef>
              <a:spcAft>
                <a:spcPts val="0"/>
              </a:spcAft>
              <a:buNone/>
            </a:pPr>
            <a:r>
              <a:rPr lang="id" dirty="0"/>
              <a:t>Di PHP kita bisa menambahkan _ (garis bawah) di angka, ini hanya untuk agar mudah dibaca, saat dijalankan, _ (garis bawah) tersebut akan di ignore</a:t>
            </a:r>
            <a:endParaRPr dirty="0"/>
          </a:p>
          <a:p>
            <a:pPr marL="0" lvl="0" indent="0" algn="l" rtl="0">
              <a:spcBef>
                <a:spcPts val="1600"/>
              </a:spcBef>
              <a:spcAft>
                <a:spcPts val="1600"/>
              </a:spcAft>
              <a:buNone/>
            </a:pPr>
            <a:r>
              <a:rPr lang="id" dirty="0"/>
              <a:t>Untuk angka negatif, kita bisa menggunakan tanda - (minus) di depan angka</a:t>
            </a:r>
            <a:endParaRPr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20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20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Arrow Function</a:t>
            </a:r>
            <a:endParaRPr dirty="0"/>
          </a:p>
        </p:txBody>
      </p:sp>
      <p:sp>
        <p:nvSpPr>
          <p:cNvPr id="2" name="Subtitle 1"/>
          <p:cNvSpPr>
            <a:spLocks noGrp="1"/>
          </p:cNvSpPr>
          <p:nvPr>
            <p:ph type="subTitle" idx="1"/>
          </p:nvPr>
        </p:nvSpPr>
        <p:spPr/>
        <p:txBody>
          <a:bodyPr/>
          <a:lstStyle/>
          <a:p>
            <a:endParaRPr lang="en-US" dirty="0"/>
          </a:p>
        </p:txBody>
      </p:sp>
      <p:sp>
        <p:nvSpPr>
          <p:cNvPr id="1226" name="Google Shape;1226;p207"/>
          <p:cNvSpPr txBox="1">
            <a:spLocks noGrp="1"/>
          </p:cNvSpPr>
          <p:nvPr>
            <p:ph type="body" idx="2"/>
          </p:nvPr>
        </p:nvSpPr>
        <p:spPr>
          <a:xfrm>
            <a:off x="4572000" y="1318650"/>
            <a:ext cx="45720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smtClean="0"/>
              <a:t>Arrow function diperkenalkan di PHP 7.4 sebagai alternative anonymous function yang lebih sederhana pembuatannya</a:t>
            </a:r>
            <a:endParaRPr dirty="0" smtClean="0"/>
          </a:p>
          <a:p>
            <a:pPr marL="457200" lvl="0" indent="-311150" algn="l" rtl="0">
              <a:spcBef>
                <a:spcPts val="0"/>
              </a:spcBef>
              <a:spcAft>
                <a:spcPts val="0"/>
              </a:spcAft>
              <a:buSzPts val="1300"/>
              <a:buChar char="●"/>
            </a:pPr>
            <a:r>
              <a:rPr lang="id" dirty="0" smtClean="0"/>
              <a:t>Secara garis besar, sebenarnya arrow function dan anonymous function adalah dua hal yang sama</a:t>
            </a:r>
            <a:endParaRPr dirty="0" smtClean="0"/>
          </a:p>
          <a:p>
            <a:pPr marL="457200" lvl="0" indent="-311150" algn="l" rtl="0">
              <a:spcBef>
                <a:spcPts val="0"/>
              </a:spcBef>
              <a:spcAft>
                <a:spcPts val="0"/>
              </a:spcAft>
              <a:buSzPts val="1300"/>
              <a:buChar char="●"/>
            </a:pPr>
            <a:r>
              <a:rPr lang="id" dirty="0" smtClean="0"/>
              <a:t>Hal </a:t>
            </a:r>
            <a:r>
              <a:rPr lang="id" dirty="0"/>
              <a:t>yang membedakan di arrow function adalah, secara otomatis variable diluar closure bisa digunakan, tidak seperti di anonymous function yang harus disebutkan secara manual menggunakan kata kunci use</a:t>
            </a:r>
            <a:endParaRPr dirty="0"/>
          </a:p>
          <a:p>
            <a:pPr marL="457200" lvl="0" indent="-311150" algn="l" rtl="0">
              <a:spcBef>
                <a:spcPts val="0"/>
              </a:spcBef>
              <a:spcAft>
                <a:spcPts val="0"/>
              </a:spcAft>
              <a:buSzPts val="1300"/>
              <a:buChar char="●"/>
            </a:pPr>
            <a:r>
              <a:rPr lang="id" dirty="0"/>
              <a:t>Pembuatan arrow function tidak menggunakan kata kunci function, melainkan fn</a:t>
            </a:r>
            <a:endParaRPr dirty="0"/>
          </a:p>
          <a:p>
            <a:pPr marL="457200" lvl="0" indent="-311150" algn="l" rtl="0">
              <a:spcBef>
                <a:spcPts val="0"/>
              </a:spcBef>
              <a:spcAft>
                <a:spcPts val="0"/>
              </a:spcAft>
              <a:buSzPts val="1300"/>
              <a:buChar char="●"/>
            </a:pPr>
            <a:r>
              <a:rPr lang="id" dirty="0"/>
              <a:t>Arrow function di khususnya untuk pembuatan function yang sederhana</a:t>
            </a:r>
            <a:endParaRPr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2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a:t>
            </a:r>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2962" b="22345"/>
          <a:stretch/>
        </p:blipFill>
        <p:spPr>
          <a:xfrm>
            <a:off x="1800" y="2371726"/>
            <a:ext cx="9144000" cy="150495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20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Callback Function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Callback Function</a:t>
            </a:r>
            <a:endParaRPr dirty="0"/>
          </a:p>
        </p:txBody>
      </p:sp>
      <p:sp>
        <p:nvSpPr>
          <p:cNvPr id="2" name="Subtitle 1"/>
          <p:cNvSpPr>
            <a:spLocks noGrp="1"/>
          </p:cNvSpPr>
          <p:nvPr>
            <p:ph type="subTitle" idx="1"/>
          </p:nvPr>
        </p:nvSpPr>
        <p:spPr/>
        <p:txBody>
          <a:bodyPr/>
          <a:lstStyle/>
          <a:p>
            <a:endParaRPr lang="en-US"/>
          </a:p>
        </p:txBody>
      </p:sp>
      <p:sp>
        <p:nvSpPr>
          <p:cNvPr id="1243" name="Google Shape;1243;p210"/>
          <p:cNvSpPr txBox="1">
            <a:spLocks noGrp="1"/>
          </p:cNvSpPr>
          <p:nvPr>
            <p:ph type="body" idx="2"/>
          </p:nvPr>
        </p:nvSpPr>
        <p:spPr>
          <a:xfrm>
            <a:off x="4562474" y="1352625"/>
            <a:ext cx="458152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Callback adalah sebuah mekanisme sebuah function memanggil function lainnya sesuai dengan yang diberikan di </a:t>
            </a:r>
            <a:r>
              <a:rPr lang="id" dirty="0" smtClean="0"/>
              <a:t>argument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Hal ini sebenarnya sudah kita lakukan di materi Variable Function dan Anonymous </a:t>
            </a:r>
            <a:r>
              <a:rPr lang="id" dirty="0" smtClean="0"/>
              <a:t>Function</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Namun di PHP ada cara lain untuk implementasi callback, yaitu menggunakan tipe data </a:t>
            </a:r>
            <a:r>
              <a:rPr lang="id" dirty="0" smtClean="0"/>
              <a:t>callable</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Dan untuk memanggil callback function tersebut, kita bisa menggunakan function call_user_func(callable, arguments)</a:t>
            </a:r>
            <a:endParaRPr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2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Callback Function</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6" t="26111" r="-396" b="10556"/>
          <a:stretch/>
        </p:blipFill>
        <p:spPr>
          <a:xfrm>
            <a:off x="729450" y="1853850"/>
            <a:ext cx="7208501" cy="3257550"/>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
        <p:nvSpPr>
          <p:cNvPr id="1295" name="Google Shape;1295;p2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dalam membuat program, kita sering menempatkan komentar di kode program tersebut</a:t>
            </a:r>
            <a:endParaRPr/>
          </a:p>
          <a:p>
            <a:pPr marL="457200" lvl="0" indent="-311150" algn="l" rtl="0">
              <a:spcBef>
                <a:spcPts val="0"/>
              </a:spcBef>
              <a:spcAft>
                <a:spcPts val="0"/>
              </a:spcAft>
              <a:buSzPts val="1300"/>
              <a:buChar char="●"/>
            </a:pPr>
            <a:r>
              <a:rPr lang="id"/>
              <a:t>Komentar adalah kode program yang akan di hiraukan saat kode program kita dijalankan</a:t>
            </a:r>
            <a:endParaRPr/>
          </a:p>
          <a:p>
            <a:pPr marL="457200" lvl="0" indent="-311150" algn="l" rtl="0">
              <a:spcBef>
                <a:spcPts val="0"/>
              </a:spcBef>
              <a:spcAft>
                <a:spcPts val="0"/>
              </a:spcAft>
              <a:buSzPts val="1300"/>
              <a:buChar char="●"/>
            </a:pPr>
            <a:r>
              <a:rPr lang="id"/>
              <a:t>Biasanya komentar digunakan untuk dokumentasi</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2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Function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mtClean="0"/>
              <a:t>Agenda</a:t>
            </a:r>
            <a:endParaRPr dirty="0"/>
          </a:p>
        </p:txBody>
      </p:sp>
      <p:sp>
        <p:nvSpPr>
          <p:cNvPr id="3" name="Subtitle 2"/>
          <p:cNvSpPr>
            <a:spLocks noGrp="1"/>
          </p:cNvSpPr>
          <p:nvPr>
            <p:ph type="subTitle" idx="1"/>
          </p:nvPr>
        </p:nvSpPr>
        <p:spPr/>
        <p:txBody>
          <a:bodyPr/>
          <a:lstStyle/>
          <a:p>
            <a:endParaRPr lang="en-US"/>
          </a:p>
        </p:txBody>
      </p:sp>
      <p:sp>
        <p:nvSpPr>
          <p:cNvPr id="112" name="Google Shape;112;p17"/>
          <p:cNvSpPr txBox="1">
            <a:spLocks noGrp="1"/>
          </p:cNvSpPr>
          <p:nvPr>
            <p:ph type="body" idx="2"/>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mtClean="0"/>
              <a:t>Pengenalan PHP</a:t>
            </a:r>
            <a:endParaRPr smtClean="0"/>
          </a:p>
          <a:p>
            <a:pPr marL="457200" lvl="0" indent="-311150" algn="l" rtl="0">
              <a:spcBef>
                <a:spcPts val="0"/>
              </a:spcBef>
              <a:spcAft>
                <a:spcPts val="0"/>
              </a:spcAft>
              <a:buSzPts val="1300"/>
              <a:buChar char="●"/>
            </a:pPr>
            <a:r>
              <a:rPr lang="id" smtClean="0"/>
              <a:t>Menginstall PHP</a:t>
            </a:r>
            <a:endParaRPr smtClean="0"/>
          </a:p>
          <a:p>
            <a:pPr marL="457200" lvl="0" indent="-311150" algn="l" rtl="0">
              <a:spcBef>
                <a:spcPts val="0"/>
              </a:spcBef>
              <a:spcAft>
                <a:spcPts val="0"/>
              </a:spcAft>
              <a:buSzPts val="1300"/>
              <a:buChar char="●"/>
            </a:pPr>
            <a:r>
              <a:rPr lang="id" smtClean="0"/>
              <a:t>Tipe Data</a:t>
            </a:r>
            <a:endParaRPr smtClean="0"/>
          </a:p>
          <a:p>
            <a:pPr marL="457200" lvl="0" indent="-311150" algn="l" rtl="0">
              <a:spcBef>
                <a:spcPts val="0"/>
              </a:spcBef>
              <a:spcAft>
                <a:spcPts val="0"/>
              </a:spcAft>
              <a:buSzPts val="1300"/>
              <a:buChar char="●"/>
            </a:pPr>
            <a:r>
              <a:rPr lang="id" smtClean="0"/>
              <a:t>Variable</a:t>
            </a:r>
            <a:endParaRPr smtClean="0"/>
          </a:p>
          <a:p>
            <a:pPr marL="457200" lvl="0" indent="-311150" algn="l" rtl="0">
              <a:spcBef>
                <a:spcPts val="0"/>
              </a:spcBef>
              <a:spcAft>
                <a:spcPts val="0"/>
              </a:spcAft>
              <a:buSzPts val="1300"/>
              <a:buChar char="●"/>
            </a:pPr>
            <a:r>
              <a:rPr lang="id" smtClean="0"/>
              <a:t>Percabangan</a:t>
            </a:r>
            <a:endParaRPr smtClean="0"/>
          </a:p>
          <a:p>
            <a:pPr marL="457200" lvl="0" indent="-311150" algn="l" rtl="0">
              <a:spcBef>
                <a:spcPts val="0"/>
              </a:spcBef>
              <a:spcAft>
                <a:spcPts val="0"/>
              </a:spcAft>
              <a:buSzPts val="1300"/>
              <a:buChar char="●"/>
            </a:pPr>
            <a:r>
              <a:rPr lang="id" smtClean="0"/>
              <a:t>Perulangan</a:t>
            </a:r>
            <a:endParaRPr smtClean="0"/>
          </a:p>
          <a:p>
            <a:pPr marL="457200" lvl="0" indent="-311150" algn="l" rtl="0">
              <a:spcBef>
                <a:spcPts val="0"/>
              </a:spcBef>
              <a:spcAft>
                <a:spcPts val="0"/>
              </a:spcAft>
              <a:buSzPts val="1300"/>
              <a:buChar char="●"/>
            </a:pPr>
            <a:r>
              <a:rPr lang="id" smtClean="0"/>
              <a:t>Function</a:t>
            </a:r>
            <a:endParaRPr smtClean="0"/>
          </a:p>
          <a:p>
            <a:pPr marL="457200" lvl="0" indent="-311150" algn="l" rtl="0">
              <a:spcBef>
                <a:spcPts val="0"/>
              </a:spcBef>
              <a:spcAft>
                <a:spcPts val="0"/>
              </a:spcAft>
              <a:buSzPts val="1300"/>
              <a:buChar char="●"/>
            </a:pPr>
            <a:r>
              <a:rPr lang="id" smtClean="0"/>
              <a:t>dan lain-lain</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2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Function</a:t>
            </a:r>
            <a:endParaRPr/>
          </a:p>
        </p:txBody>
      </p:sp>
      <p:sp>
        <p:nvSpPr>
          <p:cNvPr id="1312" name="Google Shape;1312;p2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saya pernah menggunakan beberapa function bawaan dari PHP untuk memanipulasi data string.</a:t>
            </a:r>
            <a:endParaRPr/>
          </a:p>
          <a:p>
            <a:pPr marL="457200" lvl="0" indent="-311150" algn="l" rtl="0">
              <a:spcBef>
                <a:spcPts val="0"/>
              </a:spcBef>
              <a:spcAft>
                <a:spcPts val="0"/>
              </a:spcAft>
              <a:buSzPts val="1300"/>
              <a:buChar char="●"/>
            </a:pPr>
            <a:r>
              <a:rPr lang="id"/>
              <a:t>Sebenarnya banyak sekali function bawaan PHP yang bisa kita gunakan untuk memanipulasi string</a:t>
            </a:r>
            <a:endParaRPr/>
          </a:p>
          <a:p>
            <a:pPr marL="457200" lvl="0" indent="-311150" algn="l" rtl="0">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2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7239000" cy="2773470"/>
        </p:xfrm>
        <a:graphic>
          <a:graphicData uri="http://schemas.openxmlformats.org/drawingml/2006/table">
            <a:tbl>
              <a:tblPr>
                <a:noFill/>
                <a:tableStyleId>{69F0ED33-2551-4413-B667-DAFA537C2613}</a:tableStyleId>
              </a:tblPr>
              <a:tblGrid>
                <a:gridCol w="1970725"/>
                <a:gridCol w="5268275"/>
              </a:tblGrid>
              <a:tr h="381000">
                <a:tc>
                  <a:txBody>
                    <a:bodyPr/>
                    <a:lstStyle/>
                    <a:p>
                      <a:pPr marL="0" lvl="0" indent="0" algn="l" rtl="0">
                        <a:spcBef>
                          <a:spcPts val="0"/>
                        </a:spcBef>
                        <a:spcAft>
                          <a:spcPts val="0"/>
                        </a:spcAft>
                        <a:buNone/>
                      </a:pPr>
                      <a:r>
                        <a:rPr lang="id"/>
                        <a:t>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join() / implode()</a:t>
                      </a:r>
                      <a:endParaRPr/>
                    </a:p>
                  </a:txBody>
                  <a:tcPr marL="91425" marR="91425" marT="91425" marB="91425"/>
                </a:tc>
                <a:tc>
                  <a:txBody>
                    <a:bodyPr/>
                    <a:lstStyle/>
                    <a:p>
                      <a:pPr marL="0" lvl="0" indent="0" algn="l" rtl="0">
                        <a:spcBef>
                          <a:spcPts val="0"/>
                        </a:spcBef>
                        <a:spcAft>
                          <a:spcPts val="0"/>
                        </a:spcAft>
                        <a:buNone/>
                      </a:pPr>
                      <a:r>
                        <a:rPr lang="id"/>
                        <a:t>Menggabungkan array menjadi string</a:t>
                      </a:r>
                      <a:endParaRPr/>
                    </a:p>
                  </a:txBody>
                  <a:tcPr marL="91425" marR="91425" marT="91425" marB="91425"/>
                </a:tc>
              </a:tr>
              <a:tr h="381000">
                <a:tc>
                  <a:txBody>
                    <a:bodyPr/>
                    <a:lstStyle/>
                    <a:p>
                      <a:pPr marL="0" lvl="0" indent="0" algn="l" rtl="0">
                        <a:spcBef>
                          <a:spcPts val="0"/>
                        </a:spcBef>
                        <a:spcAft>
                          <a:spcPts val="0"/>
                        </a:spcAft>
                        <a:buNone/>
                      </a:pPr>
                      <a:r>
                        <a:rPr lang="id"/>
                        <a:t>explode()</a:t>
                      </a:r>
                      <a:endParaRPr/>
                    </a:p>
                  </a:txBody>
                  <a:tcPr marL="91425" marR="91425" marT="91425" marB="91425"/>
                </a:tc>
                <a:tc>
                  <a:txBody>
                    <a:bodyPr/>
                    <a:lstStyle/>
                    <a:p>
                      <a:pPr marL="0" lvl="0" indent="0" algn="l" rtl="0">
                        <a:spcBef>
                          <a:spcPts val="0"/>
                        </a:spcBef>
                        <a:spcAft>
                          <a:spcPts val="0"/>
                        </a:spcAft>
                        <a:buNone/>
                      </a:pPr>
                      <a:r>
                        <a:rPr lang="id"/>
                        <a:t>Memecah string menjadi array</a:t>
                      </a:r>
                      <a:endParaRPr/>
                    </a:p>
                  </a:txBody>
                  <a:tcPr marL="91425" marR="91425" marT="91425" marB="91425"/>
                </a:tc>
              </a:tr>
              <a:tr h="381000">
                <a:tc>
                  <a:txBody>
                    <a:bodyPr/>
                    <a:lstStyle/>
                    <a:p>
                      <a:pPr marL="0" lvl="0" indent="0" algn="l" rtl="0">
                        <a:spcBef>
                          <a:spcPts val="0"/>
                        </a:spcBef>
                        <a:spcAft>
                          <a:spcPts val="0"/>
                        </a:spcAft>
                        <a:buNone/>
                      </a:pPr>
                      <a:r>
                        <a:rPr lang="id"/>
                        <a:t>strtolower() </a:t>
                      </a:r>
                      <a:endParaRPr/>
                    </a:p>
                  </a:txBody>
                  <a:tcPr marL="91425" marR="91425" marT="91425" marB="91425"/>
                </a:tc>
                <a:tc>
                  <a:txBody>
                    <a:bodyPr/>
                    <a:lstStyle/>
                    <a:p>
                      <a:pPr marL="0" lvl="0" indent="0" algn="l" rtl="0">
                        <a:spcBef>
                          <a:spcPts val="0"/>
                        </a:spcBef>
                        <a:spcAft>
                          <a:spcPts val="0"/>
                        </a:spcAft>
                        <a:buNone/>
                      </a:pPr>
                      <a:r>
                        <a:rPr lang="id"/>
                        <a:t>Mengubah string menjadi lowercase</a:t>
                      </a:r>
                      <a:endParaRPr/>
                    </a:p>
                  </a:txBody>
                  <a:tcPr marL="91425" marR="91425" marT="91425" marB="91425"/>
                </a:tc>
              </a:tr>
              <a:tr h="381000">
                <a:tc>
                  <a:txBody>
                    <a:bodyPr/>
                    <a:lstStyle/>
                    <a:p>
                      <a:pPr marL="0" lvl="0" indent="0" algn="l" rtl="0">
                        <a:spcBef>
                          <a:spcPts val="0"/>
                        </a:spcBef>
                        <a:spcAft>
                          <a:spcPts val="0"/>
                        </a:spcAft>
                        <a:buNone/>
                      </a:pPr>
                      <a:r>
                        <a:rPr lang="id"/>
                        <a:t>strtoupper()</a:t>
                      </a:r>
                      <a:endParaRPr/>
                    </a:p>
                  </a:txBody>
                  <a:tcPr marL="91425" marR="91425" marT="91425" marB="91425"/>
                </a:tc>
                <a:tc>
                  <a:txBody>
                    <a:bodyPr/>
                    <a:lstStyle/>
                    <a:p>
                      <a:pPr marL="0" lvl="0" indent="0" algn="l" rtl="0">
                        <a:spcBef>
                          <a:spcPts val="0"/>
                        </a:spcBef>
                        <a:spcAft>
                          <a:spcPts val="0"/>
                        </a:spcAft>
                        <a:buNone/>
                      </a:pPr>
                      <a:r>
                        <a:rPr lang="id"/>
                        <a:t>Mengubah string menjadi uppercase</a:t>
                      </a:r>
                      <a:endParaRPr/>
                    </a:p>
                  </a:txBody>
                  <a:tcPr marL="91425" marR="91425" marT="91425" marB="91425"/>
                </a:tc>
              </a:tr>
              <a:tr h="381000">
                <a:tc>
                  <a:txBody>
                    <a:bodyPr/>
                    <a:lstStyle/>
                    <a:p>
                      <a:pPr marL="0" lvl="0" indent="0" algn="l" rtl="0">
                        <a:spcBef>
                          <a:spcPts val="0"/>
                        </a:spcBef>
                        <a:spcAft>
                          <a:spcPts val="0"/>
                        </a:spcAft>
                        <a:buNone/>
                      </a:pPr>
                      <a:r>
                        <a:rPr lang="id"/>
                        <a:t>substr()</a:t>
                      </a:r>
                      <a:endParaRPr/>
                    </a:p>
                  </a:txBody>
                  <a:tcPr marL="91425" marR="91425" marT="91425" marB="91425"/>
                </a:tc>
                <a:tc>
                  <a:txBody>
                    <a:bodyPr/>
                    <a:lstStyle/>
                    <a:p>
                      <a:pPr marL="0" lvl="0" indent="0" algn="l" rtl="0">
                        <a:spcBef>
                          <a:spcPts val="0"/>
                        </a:spcBef>
                        <a:spcAft>
                          <a:spcPts val="0"/>
                        </a:spcAft>
                        <a:buNone/>
                      </a:pPr>
                      <a:r>
                        <a:rPr lang="id"/>
                        <a:t>Mengambil sebagian string</a:t>
                      </a:r>
                      <a:endParaRPr/>
                    </a:p>
                  </a:txBody>
                  <a:tcPr marL="91425" marR="91425" marT="91425" marB="91425"/>
                </a:tc>
              </a:tr>
              <a:tr h="381000">
                <a:tc>
                  <a:txBody>
                    <a:bodyPr/>
                    <a:lstStyle/>
                    <a:p>
                      <a:pPr marL="0" lvl="0" indent="0" algn="l" rtl="0">
                        <a:spcBef>
                          <a:spcPts val="0"/>
                        </a:spcBef>
                        <a:spcAft>
                          <a:spcPts val="0"/>
                        </a:spcAft>
                        <a:buNone/>
                      </a:pPr>
                      <a:r>
                        <a:rPr lang="id"/>
                        <a:t>trim()</a:t>
                      </a:r>
                      <a:endParaRPr/>
                    </a:p>
                  </a:txBody>
                  <a:tcPr marL="91425" marR="91425" marT="91425" marB="91425"/>
                </a:tc>
                <a:tc>
                  <a:txBody>
                    <a:bodyPr/>
                    <a:lstStyle/>
                    <a:p>
                      <a:pPr marL="0" lvl="0" indent="0" algn="l" rtl="0">
                        <a:spcBef>
                          <a:spcPts val="0"/>
                        </a:spcBef>
                        <a:spcAft>
                          <a:spcPts val="0"/>
                        </a:spcAft>
                        <a:buNone/>
                      </a:pPr>
                      <a:r>
                        <a:rPr lang="id"/>
                        <a:t>Menghapus whitespace di depan dan belakang string</a:t>
                      </a:r>
                      <a:endParaRPr/>
                    </a:p>
                  </a:txBody>
                  <a:tcPr marL="91425" marR="91425" marT="91425" marB="91425"/>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2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String Function</a:t>
            </a:r>
            <a:endParaRPr/>
          </a:p>
        </p:txBody>
      </p:sp>
      <p:pic>
        <p:nvPicPr>
          <p:cNvPr id="2" name="Picture 1"/>
          <p:cNvPicPr>
            <a:picLocks noChangeAspect="1"/>
          </p:cNvPicPr>
          <p:nvPr/>
        </p:nvPicPr>
        <p:blipFill>
          <a:blip r:embed="rId3"/>
          <a:stretch>
            <a:fillRect/>
          </a:stretch>
        </p:blipFill>
        <p:spPr>
          <a:xfrm>
            <a:off x="853902" y="2079625"/>
            <a:ext cx="6667144" cy="2356908"/>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2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Function</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2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Function</a:t>
            </a:r>
            <a:endParaRPr/>
          </a:p>
        </p:txBody>
      </p:sp>
      <p:sp>
        <p:nvSpPr>
          <p:cNvPr id="1335" name="Google Shape;1335;p2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PHP juga terdapat banyak sekali function bawaan yang bisa kita gunakan untuk memanipulasi data Array</a:t>
            </a:r>
            <a:endParaRPr/>
          </a:p>
          <a:p>
            <a:pPr marL="457200" lvl="0" indent="-311150" algn="l" rtl="0">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7239000" cy="2773470"/>
        </p:xfrm>
        <a:graphic>
          <a:graphicData uri="http://schemas.openxmlformats.org/drawingml/2006/table">
            <a:tbl>
              <a:tblPr>
                <a:noFill/>
                <a:tableStyleId>{69F0ED33-2551-4413-B667-DAFA537C2613}</a:tableStyleId>
              </a:tblPr>
              <a:tblGrid>
                <a:gridCol w="1749850"/>
                <a:gridCol w="5489150"/>
              </a:tblGrid>
              <a:tr h="381000">
                <a:tc>
                  <a:txBody>
                    <a:bodyPr/>
                    <a:lstStyle/>
                    <a:p>
                      <a:pPr marL="0" lvl="0" indent="0" algn="l" rtl="0">
                        <a:spcBef>
                          <a:spcPts val="0"/>
                        </a:spcBef>
                        <a:spcAft>
                          <a:spcPts val="0"/>
                        </a:spcAft>
                        <a:buNone/>
                      </a:pPr>
                      <a:r>
                        <a:rPr lang="id"/>
                        <a:t>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array_keys()</a:t>
                      </a:r>
                      <a:endParaRPr/>
                    </a:p>
                  </a:txBody>
                  <a:tcPr marL="91425" marR="91425" marT="91425" marB="91425"/>
                </a:tc>
                <a:tc>
                  <a:txBody>
                    <a:bodyPr/>
                    <a:lstStyle/>
                    <a:p>
                      <a:pPr marL="0" lvl="0" indent="0" algn="l" rtl="0">
                        <a:spcBef>
                          <a:spcPts val="0"/>
                        </a:spcBef>
                        <a:spcAft>
                          <a:spcPts val="0"/>
                        </a:spcAft>
                        <a:buNone/>
                      </a:pPr>
                      <a:r>
                        <a:rPr lang="id"/>
                        <a:t>Mengambil semua keys milik array</a:t>
                      </a:r>
                      <a:endParaRPr/>
                    </a:p>
                  </a:txBody>
                  <a:tcPr marL="91425" marR="91425" marT="91425" marB="91425"/>
                </a:tc>
              </a:tr>
              <a:tr h="381000">
                <a:tc>
                  <a:txBody>
                    <a:bodyPr/>
                    <a:lstStyle/>
                    <a:p>
                      <a:pPr marL="0" lvl="0" indent="0" algn="l" rtl="0">
                        <a:spcBef>
                          <a:spcPts val="0"/>
                        </a:spcBef>
                        <a:spcAft>
                          <a:spcPts val="0"/>
                        </a:spcAft>
                        <a:buNone/>
                      </a:pPr>
                      <a:r>
                        <a:rPr lang="id"/>
                        <a:t>array_values()</a:t>
                      </a:r>
                      <a:endParaRPr/>
                    </a:p>
                  </a:txBody>
                  <a:tcPr marL="91425" marR="91425" marT="91425" marB="91425"/>
                </a:tc>
                <a:tc>
                  <a:txBody>
                    <a:bodyPr/>
                    <a:lstStyle/>
                    <a:p>
                      <a:pPr marL="0" lvl="0" indent="0" algn="l" rtl="0">
                        <a:spcBef>
                          <a:spcPts val="0"/>
                        </a:spcBef>
                        <a:spcAft>
                          <a:spcPts val="0"/>
                        </a:spcAft>
                        <a:buNone/>
                      </a:pPr>
                      <a:r>
                        <a:rPr lang="id"/>
                        <a:t>Mengambil semua values milik array</a:t>
                      </a:r>
                      <a:endParaRPr/>
                    </a:p>
                  </a:txBody>
                  <a:tcPr marL="91425" marR="91425" marT="91425" marB="91425"/>
                </a:tc>
              </a:tr>
              <a:tr h="381000">
                <a:tc>
                  <a:txBody>
                    <a:bodyPr/>
                    <a:lstStyle/>
                    <a:p>
                      <a:pPr marL="0" lvl="0" indent="0" algn="l" rtl="0">
                        <a:spcBef>
                          <a:spcPts val="0"/>
                        </a:spcBef>
                        <a:spcAft>
                          <a:spcPts val="0"/>
                        </a:spcAft>
                        <a:buNone/>
                      </a:pPr>
                      <a:r>
                        <a:rPr lang="id"/>
                        <a:t>array_map()</a:t>
                      </a:r>
                      <a:endParaRPr/>
                    </a:p>
                  </a:txBody>
                  <a:tcPr marL="91425" marR="91425" marT="91425" marB="91425"/>
                </a:tc>
                <a:tc>
                  <a:txBody>
                    <a:bodyPr/>
                    <a:lstStyle/>
                    <a:p>
                      <a:pPr marL="0" lvl="0" indent="0" algn="l" rtl="0">
                        <a:spcBef>
                          <a:spcPts val="0"/>
                        </a:spcBef>
                        <a:spcAft>
                          <a:spcPts val="0"/>
                        </a:spcAft>
                        <a:buNone/>
                      </a:pPr>
                      <a:r>
                        <a:rPr lang="id"/>
                        <a:t>Mengubah semua data array dengan callback</a:t>
                      </a:r>
                      <a:endParaRPr/>
                    </a:p>
                  </a:txBody>
                  <a:tcPr marL="91425" marR="91425" marT="91425" marB="91425"/>
                </a:tc>
              </a:tr>
              <a:tr h="381000">
                <a:tc>
                  <a:txBody>
                    <a:bodyPr/>
                    <a:lstStyle/>
                    <a:p>
                      <a:pPr marL="0" lvl="0" indent="0" algn="l" rtl="0">
                        <a:spcBef>
                          <a:spcPts val="0"/>
                        </a:spcBef>
                        <a:spcAft>
                          <a:spcPts val="0"/>
                        </a:spcAft>
                        <a:buNone/>
                      </a:pPr>
                      <a:r>
                        <a:rPr lang="id"/>
                        <a:t>sort()</a:t>
                      </a:r>
                      <a:endParaRPr/>
                    </a:p>
                  </a:txBody>
                  <a:tcPr marL="91425" marR="91425" marT="91425" marB="91425"/>
                </a:tc>
                <a:tc>
                  <a:txBody>
                    <a:bodyPr/>
                    <a:lstStyle/>
                    <a:p>
                      <a:pPr marL="0" lvl="0" indent="0" algn="l" rtl="0">
                        <a:spcBef>
                          <a:spcPts val="0"/>
                        </a:spcBef>
                        <a:spcAft>
                          <a:spcPts val="0"/>
                        </a:spcAft>
                        <a:buNone/>
                      </a:pPr>
                      <a:r>
                        <a:rPr lang="id"/>
                        <a:t>Mengurutkan array</a:t>
                      </a:r>
                      <a:endParaRPr/>
                    </a:p>
                  </a:txBody>
                  <a:tcPr marL="91425" marR="91425" marT="91425" marB="91425"/>
                </a:tc>
              </a:tr>
              <a:tr h="381000">
                <a:tc>
                  <a:txBody>
                    <a:bodyPr/>
                    <a:lstStyle/>
                    <a:p>
                      <a:pPr marL="0" lvl="0" indent="0" algn="l" rtl="0">
                        <a:spcBef>
                          <a:spcPts val="0"/>
                        </a:spcBef>
                        <a:spcAft>
                          <a:spcPts val="0"/>
                        </a:spcAft>
                        <a:buNone/>
                      </a:pPr>
                      <a:r>
                        <a:rPr lang="id"/>
                        <a:t>rsort()</a:t>
                      </a:r>
                      <a:endParaRPr/>
                    </a:p>
                  </a:txBody>
                  <a:tcPr marL="91425" marR="91425" marT="91425" marB="91425"/>
                </a:tc>
                <a:tc>
                  <a:txBody>
                    <a:bodyPr/>
                    <a:lstStyle/>
                    <a:p>
                      <a:pPr marL="0" lvl="0" indent="0" algn="l" rtl="0">
                        <a:spcBef>
                          <a:spcPts val="0"/>
                        </a:spcBef>
                        <a:spcAft>
                          <a:spcPts val="0"/>
                        </a:spcAft>
                        <a:buNone/>
                      </a:pPr>
                      <a:r>
                        <a:rPr lang="id"/>
                        <a:t>Mengurutkan array terbalik</a:t>
                      </a:r>
                      <a:endParaRPr/>
                    </a:p>
                  </a:txBody>
                  <a:tcPr marL="91425" marR="91425" marT="91425" marB="91425"/>
                </a:tc>
              </a:tr>
              <a:tr h="381000">
                <a:tc>
                  <a:txBody>
                    <a:bodyPr/>
                    <a:lstStyle/>
                    <a:p>
                      <a:pPr marL="0" lvl="0" indent="0" algn="l" rtl="0">
                        <a:spcBef>
                          <a:spcPts val="0"/>
                        </a:spcBef>
                        <a:spcAft>
                          <a:spcPts val="0"/>
                        </a:spcAft>
                        <a:buNone/>
                      </a:pPr>
                      <a:r>
                        <a:rPr lang="id"/>
                        <a:t>shuffle()</a:t>
                      </a:r>
                      <a:endParaRPr/>
                    </a:p>
                  </a:txBody>
                  <a:tcPr marL="91425" marR="91425" marT="91425" marB="91425"/>
                </a:tc>
                <a:tc>
                  <a:txBody>
                    <a:bodyPr/>
                    <a:lstStyle/>
                    <a:p>
                      <a:pPr marL="0" lvl="0" indent="0" algn="l" rtl="0">
                        <a:spcBef>
                          <a:spcPts val="0"/>
                        </a:spcBef>
                        <a:spcAft>
                          <a:spcPts val="0"/>
                        </a:spcAft>
                        <a:buNone/>
                      </a:pPr>
                      <a:r>
                        <a:rPr lang="id"/>
                        <a:t>Mengubah posisi data di array secara random</a:t>
                      </a:r>
                      <a:endParaRPr/>
                    </a:p>
                  </a:txBody>
                  <a:tcPr marL="91425" marR="91425" marT="91425" marB="91425"/>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2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is Function</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2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is Function</a:t>
            </a:r>
            <a:endParaRPr/>
          </a:p>
        </p:txBody>
      </p:sp>
      <p:sp>
        <p:nvSpPr>
          <p:cNvPr id="1358" name="Google Shape;1358;p2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memiliki banyak sekali function dengan prefix is_</a:t>
            </a:r>
            <a:endParaRPr/>
          </a:p>
          <a:p>
            <a:pPr marL="457200" lvl="0" indent="-311150" algn="l" rtl="0">
              <a:spcBef>
                <a:spcPts val="0"/>
              </a:spcBef>
              <a:spcAft>
                <a:spcPts val="0"/>
              </a:spcAft>
              <a:buSzPts val="1300"/>
              <a:buChar char="●"/>
            </a:pPr>
            <a:r>
              <a:rPr lang="id"/>
              <a:t>Function-function ini rata-rata digunakan untuk mengecek tipe data dari sebuah data</a:t>
            </a:r>
            <a:endParaRPr/>
          </a:p>
          <a:p>
            <a:pPr marL="457200" lvl="0" indent="-311150" algn="l" rtl="0">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2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7239000" cy="2773470"/>
        </p:xfrm>
        <a:graphic>
          <a:graphicData uri="http://schemas.openxmlformats.org/drawingml/2006/table">
            <a:tbl>
              <a:tblPr>
                <a:noFill/>
                <a:tableStyleId>{69F0ED33-2551-4413-B667-DAFA537C2613}</a:tableStyleId>
              </a:tblPr>
              <a:tblGrid>
                <a:gridCol w="1820850"/>
                <a:gridCol w="5418150"/>
              </a:tblGrid>
              <a:tr h="381000">
                <a:tc>
                  <a:txBody>
                    <a:bodyPr/>
                    <a:lstStyle/>
                    <a:p>
                      <a:pPr marL="0" lvl="0" indent="0" algn="l" rtl="0">
                        <a:spcBef>
                          <a:spcPts val="0"/>
                        </a:spcBef>
                        <a:spcAft>
                          <a:spcPts val="0"/>
                        </a:spcAft>
                        <a:buNone/>
                      </a:pPr>
                      <a:r>
                        <a:rPr lang="id"/>
                        <a:t>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is_string()</a:t>
                      </a:r>
                      <a:endParaRPr/>
                    </a:p>
                  </a:txBody>
                  <a:tcPr marL="91425" marR="91425" marT="91425" marB="91425"/>
                </a:tc>
                <a:tc>
                  <a:txBody>
                    <a:bodyPr/>
                    <a:lstStyle/>
                    <a:p>
                      <a:pPr marL="0" lvl="0" indent="0" algn="l" rtl="0">
                        <a:spcBef>
                          <a:spcPts val="0"/>
                        </a:spcBef>
                        <a:spcAft>
                          <a:spcPts val="0"/>
                        </a:spcAft>
                        <a:buNone/>
                      </a:pPr>
                      <a:r>
                        <a:rPr lang="id"/>
                        <a:t>Apakah tipe data string</a:t>
                      </a:r>
                      <a:endParaRPr/>
                    </a:p>
                  </a:txBody>
                  <a:tcPr marL="91425" marR="91425" marT="91425" marB="91425"/>
                </a:tc>
              </a:tr>
              <a:tr h="381000">
                <a:tc>
                  <a:txBody>
                    <a:bodyPr/>
                    <a:lstStyle/>
                    <a:p>
                      <a:pPr marL="0" lvl="0" indent="0" algn="l" rtl="0">
                        <a:spcBef>
                          <a:spcPts val="0"/>
                        </a:spcBef>
                        <a:spcAft>
                          <a:spcPts val="0"/>
                        </a:spcAft>
                        <a:buNone/>
                      </a:pPr>
                      <a:r>
                        <a:rPr lang="id"/>
                        <a:t>is_bool()</a:t>
                      </a:r>
                      <a:endParaRPr/>
                    </a:p>
                  </a:txBody>
                  <a:tcPr marL="91425" marR="91425" marT="91425" marB="91425"/>
                </a:tc>
                <a:tc>
                  <a:txBody>
                    <a:bodyPr/>
                    <a:lstStyle/>
                    <a:p>
                      <a:pPr marL="0" lvl="0" indent="0" algn="l" rtl="0">
                        <a:spcBef>
                          <a:spcPts val="0"/>
                        </a:spcBef>
                        <a:spcAft>
                          <a:spcPts val="0"/>
                        </a:spcAft>
                        <a:buNone/>
                      </a:pPr>
                      <a:r>
                        <a:rPr lang="id"/>
                        <a:t>Apakah tipe data boolean</a:t>
                      </a:r>
                      <a:endParaRPr/>
                    </a:p>
                  </a:txBody>
                  <a:tcPr marL="91425" marR="91425" marT="91425" marB="91425"/>
                </a:tc>
              </a:tr>
              <a:tr h="381000">
                <a:tc>
                  <a:txBody>
                    <a:bodyPr/>
                    <a:lstStyle/>
                    <a:p>
                      <a:pPr marL="0" lvl="0" indent="0" algn="l" rtl="0">
                        <a:spcBef>
                          <a:spcPts val="0"/>
                        </a:spcBef>
                        <a:spcAft>
                          <a:spcPts val="0"/>
                        </a:spcAft>
                        <a:buNone/>
                      </a:pPr>
                      <a:r>
                        <a:rPr lang="id"/>
                        <a:t>is_int()</a:t>
                      </a:r>
                      <a:endParaRPr/>
                    </a:p>
                  </a:txBody>
                  <a:tcPr marL="91425" marR="91425" marT="91425" marB="91425"/>
                </a:tc>
                <a:tc>
                  <a:txBody>
                    <a:bodyPr/>
                    <a:lstStyle/>
                    <a:p>
                      <a:pPr marL="0" lvl="0" indent="0" algn="l" rtl="0">
                        <a:spcBef>
                          <a:spcPts val="0"/>
                        </a:spcBef>
                        <a:spcAft>
                          <a:spcPts val="0"/>
                        </a:spcAft>
                        <a:buNone/>
                      </a:pPr>
                      <a:r>
                        <a:rPr lang="id"/>
                        <a:t>Apakah tipe data number integer</a:t>
                      </a:r>
                      <a:endParaRPr/>
                    </a:p>
                  </a:txBody>
                  <a:tcPr marL="91425" marR="91425" marT="91425" marB="91425"/>
                </a:tc>
              </a:tr>
              <a:tr h="381000">
                <a:tc>
                  <a:txBody>
                    <a:bodyPr/>
                    <a:lstStyle/>
                    <a:p>
                      <a:pPr marL="0" lvl="0" indent="0" algn="l" rtl="0">
                        <a:spcBef>
                          <a:spcPts val="0"/>
                        </a:spcBef>
                        <a:spcAft>
                          <a:spcPts val="0"/>
                        </a:spcAft>
                        <a:buNone/>
                      </a:pPr>
                      <a:r>
                        <a:rPr lang="id"/>
                        <a:t>is_float()</a:t>
                      </a:r>
                      <a:endParaRPr/>
                    </a:p>
                  </a:txBody>
                  <a:tcPr marL="91425" marR="91425" marT="91425" marB="91425"/>
                </a:tc>
                <a:tc>
                  <a:txBody>
                    <a:bodyPr/>
                    <a:lstStyle/>
                    <a:p>
                      <a:pPr marL="0" lvl="0" indent="0" algn="l" rtl="0">
                        <a:spcBef>
                          <a:spcPts val="0"/>
                        </a:spcBef>
                        <a:spcAft>
                          <a:spcPts val="0"/>
                        </a:spcAft>
                        <a:buNone/>
                      </a:pPr>
                      <a:r>
                        <a:rPr lang="id"/>
                        <a:t>Apakah tipe data number floating point</a:t>
                      </a:r>
                      <a:endParaRPr/>
                    </a:p>
                  </a:txBody>
                  <a:tcPr marL="91425" marR="91425" marT="91425" marB="91425"/>
                </a:tc>
              </a:tr>
              <a:tr h="381000">
                <a:tc>
                  <a:txBody>
                    <a:bodyPr/>
                    <a:lstStyle/>
                    <a:p>
                      <a:pPr marL="0" lvl="0" indent="0" algn="l" rtl="0">
                        <a:spcBef>
                          <a:spcPts val="0"/>
                        </a:spcBef>
                        <a:spcAft>
                          <a:spcPts val="0"/>
                        </a:spcAft>
                        <a:buNone/>
                      </a:pPr>
                      <a:r>
                        <a:rPr lang="id"/>
                        <a:t>is_array()</a:t>
                      </a:r>
                      <a:endParaRPr/>
                    </a:p>
                  </a:txBody>
                  <a:tcPr marL="91425" marR="91425" marT="91425" marB="91425"/>
                </a:tc>
                <a:tc>
                  <a:txBody>
                    <a:bodyPr/>
                    <a:lstStyle/>
                    <a:p>
                      <a:pPr marL="0" lvl="0" indent="0" algn="l" rtl="0">
                        <a:spcBef>
                          <a:spcPts val="0"/>
                        </a:spcBef>
                        <a:spcAft>
                          <a:spcPts val="0"/>
                        </a:spcAft>
                        <a:buNone/>
                      </a:pPr>
                      <a:r>
                        <a:rPr lang="id"/>
                        <a:t>Apakah tipe data array</a:t>
                      </a:r>
                      <a:endParaRPr/>
                    </a:p>
                  </a:txBody>
                  <a:tcPr marL="91425" marR="91425" marT="91425" marB="91425"/>
                </a:tc>
              </a:tr>
              <a:tr h="381000">
                <a:tc>
                  <a:txBody>
                    <a:bodyPr/>
                    <a:lstStyle/>
                    <a:p>
                      <a:pPr marL="0" lvl="0" indent="0" algn="l" rtl="0">
                        <a:spcBef>
                          <a:spcPts val="0"/>
                        </a:spcBef>
                        <a:spcAft>
                          <a:spcPts val="0"/>
                        </a:spcAft>
                        <a:buNone/>
                      </a:pPr>
                      <a:r>
                        <a:rPr lang="id"/>
                        <a:t>is_callable()</a:t>
                      </a:r>
                      <a:endParaRPr/>
                    </a:p>
                  </a:txBody>
                  <a:tcPr marL="91425" marR="91425" marT="91425" marB="91425"/>
                </a:tc>
                <a:tc>
                  <a:txBody>
                    <a:bodyPr/>
                    <a:lstStyle/>
                    <a:p>
                      <a:pPr marL="0" lvl="0" indent="0" algn="l" rtl="0">
                        <a:spcBef>
                          <a:spcPts val="0"/>
                        </a:spcBef>
                        <a:spcAft>
                          <a:spcPts val="0"/>
                        </a:spcAft>
                        <a:buNone/>
                      </a:pPr>
                      <a:r>
                        <a:rPr lang="id"/>
                        <a:t>Apakah tipe data callable</a:t>
                      </a:r>
                      <a:endParaRPr/>
                    </a:p>
                  </a:txBody>
                  <a:tcPr marL="91425" marR="91425" marT="91425" marB="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2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2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Require dan Include</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2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Require dan Include</a:t>
            </a:r>
            <a:endParaRPr/>
          </a:p>
        </p:txBody>
      </p:sp>
      <p:sp>
        <p:nvSpPr>
          <p:cNvPr id="1381" name="Google Shape;1381;p2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membuat aplikasi, ada baiknya tidak dibuat dalam satu file</a:t>
            </a:r>
            <a:endParaRPr/>
          </a:p>
          <a:p>
            <a:pPr marL="457200" lvl="0" indent="-311150" algn="l" rtl="0">
              <a:spcBef>
                <a:spcPts val="0"/>
              </a:spcBef>
              <a:spcAft>
                <a:spcPts val="0"/>
              </a:spcAft>
              <a:buSzPts val="1300"/>
              <a:buChar char="●"/>
            </a:pPr>
            <a:r>
              <a:rPr lang="id"/>
              <a:t>Lebih baik dipisah ke beberapa file agar kode program tidak terlalu bertumpuk di satu file</a:t>
            </a:r>
            <a:endParaRPr/>
          </a:p>
          <a:p>
            <a:pPr marL="457200" lvl="0" indent="-311150" algn="l" rtl="0">
              <a:spcBef>
                <a:spcPts val="0"/>
              </a:spcBef>
              <a:spcAft>
                <a:spcPts val="0"/>
              </a:spcAft>
              <a:buSzPts val="1300"/>
              <a:buChar char="●"/>
            </a:pPr>
            <a:r>
              <a:rPr lang="id"/>
              <a:t>PHP memiliki function require dan include yang bisa kita gunakan untuk mengambil file php lain</a:t>
            </a:r>
            <a:endParaRPr/>
          </a:p>
          <a:p>
            <a:pPr marL="457200" lvl="0" indent="-311150" algn="l" rtl="0">
              <a:spcBef>
                <a:spcPts val="0"/>
              </a:spcBef>
              <a:spcAft>
                <a:spcPts val="0"/>
              </a:spcAft>
              <a:buSzPts val="1300"/>
              <a:buChar char="●"/>
            </a:pPr>
            <a:r>
              <a:rPr lang="id"/>
              <a:t>Lantas apa bedanya require dan include?</a:t>
            </a:r>
            <a:endParaRPr/>
          </a:p>
          <a:p>
            <a:pPr marL="457200" lvl="0" indent="-311150" algn="l" rtl="0">
              <a:spcBef>
                <a:spcPts val="0"/>
              </a:spcBef>
              <a:spcAft>
                <a:spcPts val="0"/>
              </a:spcAft>
              <a:buSzPts val="1300"/>
              <a:buChar char="●"/>
            </a:pPr>
            <a:r>
              <a:rPr lang="id"/>
              <a:t>Pada require, jika file yang kita ambil tidak ada, maka akan terjadi error dan program terhenti</a:t>
            </a:r>
            <a:endParaRPr/>
          </a:p>
          <a:p>
            <a:pPr marL="457200" lvl="0" indent="-311150" algn="l" rtl="0">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2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2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Include </a:t>
            </a:r>
            <a:endParaRPr/>
          </a:p>
        </p:txBody>
      </p:sp>
      <p:pic>
        <p:nvPicPr>
          <p:cNvPr id="2" name="Picture 1"/>
          <p:cNvPicPr>
            <a:picLocks noChangeAspect="1"/>
          </p:cNvPicPr>
          <p:nvPr/>
        </p:nvPicPr>
        <p:blipFill>
          <a:blip r:embed="rId3"/>
          <a:stretch>
            <a:fillRect/>
          </a:stretch>
        </p:blipFill>
        <p:spPr>
          <a:xfrm>
            <a:off x="1456286" y="2376487"/>
            <a:ext cx="6235028" cy="1585913"/>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2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Posisi Require dan Include</a:t>
            </a:r>
            <a:endParaRPr/>
          </a:p>
        </p:txBody>
      </p:sp>
      <p:sp>
        <p:nvSpPr>
          <p:cNvPr id="1399" name="Google Shape;1399;p2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Kode program PHP akan dibaca dari atas ke bawah, oleh karena itu pastikan posisi require dan include sesuai dengan yang kita inginkan</a:t>
            </a:r>
            <a:endParaRPr/>
          </a:p>
          <a:p>
            <a:pPr marL="457200" lvl="0" indent="-311150" algn="l" rtl="0">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2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Posisi Include Salah</a:t>
            </a:r>
            <a:endParaRPr/>
          </a:p>
        </p:txBody>
      </p:sp>
      <p:pic>
        <p:nvPicPr>
          <p:cNvPr id="2" name="Picture 1"/>
          <p:cNvPicPr>
            <a:picLocks noChangeAspect="1"/>
          </p:cNvPicPr>
          <p:nvPr/>
        </p:nvPicPr>
        <p:blipFill>
          <a:blip r:embed="rId3"/>
          <a:stretch>
            <a:fillRect/>
          </a:stretch>
        </p:blipFill>
        <p:spPr>
          <a:xfrm>
            <a:off x="729450" y="2259012"/>
            <a:ext cx="6784265" cy="1804988"/>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2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require_once dan include_once</a:t>
            </a:r>
            <a:endParaRPr/>
          </a:p>
        </p:txBody>
      </p:sp>
      <p:sp>
        <p:nvSpPr>
          <p:cNvPr id="1411" name="Google Shape;1411;p2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require dan include akan selalu mengambil file yang kita inginkan</a:t>
            </a:r>
            <a:endParaRPr/>
          </a:p>
          <a:p>
            <a:pPr marL="457200" lvl="0" indent="-311150" algn="l" rtl="0">
              <a:spcBef>
                <a:spcPts val="0"/>
              </a:spcBef>
              <a:spcAft>
                <a:spcPts val="0"/>
              </a:spcAft>
              <a:buSzPts val="1300"/>
              <a:buChar char="●"/>
            </a:pPr>
            <a:r>
              <a:rPr lang="id"/>
              <a:t>Jika kita beberapa kali menggunakan require dan include file yang sama, maka file tersebut akan berkali-kali pula kita ambil</a:t>
            </a:r>
            <a:endParaRPr/>
          </a:p>
          <a:p>
            <a:pPr marL="457200" lvl="0" indent="-311150" algn="l" rtl="0">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marL="457200" lvl="0" indent="-311150" algn="l" rtl="0">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2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Include Berkali-kali</a:t>
            </a:r>
            <a:endParaRPr/>
          </a:p>
        </p:txBody>
      </p:sp>
      <p:pic>
        <p:nvPicPr>
          <p:cNvPr id="2" name="Picture 1"/>
          <p:cNvPicPr>
            <a:picLocks noChangeAspect="1"/>
          </p:cNvPicPr>
          <p:nvPr/>
        </p:nvPicPr>
        <p:blipFill>
          <a:blip r:embed="rId3"/>
          <a:stretch>
            <a:fillRect/>
          </a:stretch>
        </p:blipFill>
        <p:spPr>
          <a:xfrm>
            <a:off x="729450" y="2048404"/>
            <a:ext cx="5519186" cy="2117196"/>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2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include_once</a:t>
            </a:r>
            <a:endParaRPr/>
          </a:p>
        </p:txBody>
      </p:sp>
      <p:pic>
        <p:nvPicPr>
          <p:cNvPr id="2" name="Picture 1"/>
          <p:cNvPicPr>
            <a:picLocks noChangeAspect="1"/>
          </p:cNvPicPr>
          <p:nvPr/>
        </p:nvPicPr>
        <p:blipFill>
          <a:blip r:embed="rId3"/>
          <a:stretch>
            <a:fillRect/>
          </a:stretch>
        </p:blipFill>
        <p:spPr>
          <a:xfrm>
            <a:off x="729450" y="2024591"/>
            <a:ext cx="5253351" cy="215794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Integer Overflow</a:t>
            </a:r>
            <a:endParaRPr/>
          </a:p>
        </p:txBody>
      </p:sp>
      <p:sp>
        <p:nvSpPr>
          <p:cNvPr id="2" name="Subtitle 1"/>
          <p:cNvSpPr>
            <a:spLocks noGrp="1"/>
          </p:cNvSpPr>
          <p:nvPr>
            <p:ph type="subTitle" idx="1"/>
          </p:nvPr>
        </p:nvSpPr>
        <p:spPr/>
        <p:txBody>
          <a:bodyPr/>
          <a:lstStyle/>
          <a:p>
            <a:endParaRPr lang="en-US"/>
          </a:p>
        </p:txBody>
      </p:sp>
      <p:sp>
        <p:nvSpPr>
          <p:cNvPr id="230" name="Google Shape;230;p37"/>
          <p:cNvSpPr txBox="1">
            <a:spLocks noGrp="1"/>
          </p:cNvSpPr>
          <p:nvPr>
            <p:ph type="body" idx="2"/>
          </p:nvPr>
        </p:nvSpPr>
        <p:spPr>
          <a:xfrm>
            <a:off x="4562474" y="1352625"/>
            <a:ext cx="458152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Secara default, kapasitas integer di PHP ada batasnya, 2147483647 untuk sistem operasi 32 bit, dan 9223372036854775807 untuk sistem operasi 64 bit</a:t>
            </a:r>
            <a:endParaRPr dirty="0"/>
          </a:p>
          <a:p>
            <a:pPr marL="457200" lvl="0" indent="-311150" algn="l" rtl="0">
              <a:spcBef>
                <a:spcPts val="0"/>
              </a:spcBef>
              <a:spcAft>
                <a:spcPts val="0"/>
              </a:spcAft>
              <a:buSzPts val="1300"/>
              <a:buChar char="●"/>
            </a:pPr>
            <a:r>
              <a:rPr lang="id" dirty="0"/>
              <a:t>Jika kita membuat number integer yang melebihi nilai tersebut, maka secara otomatis tipe numbernya akan berubah menjadi floating point</a:t>
            </a:r>
            <a:endParaRPr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24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Scope</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2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Scope</a:t>
            </a:r>
            <a:endParaRPr/>
          </a:p>
        </p:txBody>
      </p:sp>
      <p:sp>
        <p:nvSpPr>
          <p:cNvPr id="1434" name="Google Shape;1434;p2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 PHP, kita bisa membuat variable dimanapun yang kita mau</a:t>
            </a:r>
            <a:endParaRPr/>
          </a:p>
          <a:p>
            <a:pPr marL="0" lvl="0" indent="0" algn="l" rtl="0">
              <a:spcBef>
                <a:spcPts val="1600"/>
              </a:spcBef>
              <a:spcAft>
                <a:spcPts val="0"/>
              </a:spcAft>
              <a:buNone/>
            </a:pPr>
            <a:r>
              <a:rPr lang="id"/>
              <a:t>Scope variable adalah dibagian mana saja sebuah variable bisa diakses</a:t>
            </a:r>
            <a:endParaRPr/>
          </a:p>
          <a:p>
            <a:pPr marL="0" lvl="0" indent="0" algn="l" rtl="0">
              <a:spcBef>
                <a:spcPts val="1600"/>
              </a:spcBef>
              <a:spcAft>
                <a:spcPts val="0"/>
              </a:spcAft>
              <a:buNone/>
            </a:pPr>
            <a:r>
              <a:rPr lang="id"/>
              <a:t>PHP memiliki tiga jenis variable scope</a:t>
            </a:r>
            <a:endParaRPr/>
          </a:p>
          <a:p>
            <a:pPr marL="457200" lvl="0" indent="-311150" algn="l" rtl="0">
              <a:spcBef>
                <a:spcPts val="1600"/>
              </a:spcBef>
              <a:spcAft>
                <a:spcPts val="0"/>
              </a:spcAft>
              <a:buSzPts val="1300"/>
              <a:buChar char="●"/>
            </a:pPr>
            <a:r>
              <a:rPr lang="id"/>
              <a:t>global</a:t>
            </a:r>
            <a:endParaRPr/>
          </a:p>
          <a:p>
            <a:pPr marL="457200" lvl="0" indent="-311150" algn="l" rtl="0">
              <a:spcBef>
                <a:spcPts val="0"/>
              </a:spcBef>
              <a:spcAft>
                <a:spcPts val="0"/>
              </a:spcAft>
              <a:buSzPts val="1300"/>
              <a:buChar char="●"/>
            </a:pPr>
            <a:r>
              <a:rPr lang="id"/>
              <a:t>local</a:t>
            </a:r>
            <a:endParaRPr/>
          </a:p>
          <a:p>
            <a:pPr marL="457200" lvl="0" indent="-311150" algn="l" rtl="0">
              <a:spcBef>
                <a:spcPts val="0"/>
              </a:spcBef>
              <a:spcAft>
                <a:spcPts val="0"/>
              </a:spcAft>
              <a:buSzPts val="1300"/>
              <a:buChar char="●"/>
            </a:pPr>
            <a:r>
              <a:rPr lang="id"/>
              <a:t>static</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2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Scope</a:t>
            </a:r>
            <a:endParaRPr/>
          </a:p>
        </p:txBody>
      </p:sp>
      <p:sp>
        <p:nvSpPr>
          <p:cNvPr id="1440" name="Google Shape;1440;p2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yang dibuat diluar function memiliki scope global</a:t>
            </a:r>
            <a:endParaRPr/>
          </a:p>
          <a:p>
            <a:pPr marL="457200" lvl="0" indent="-311150" algn="l" rtl="0">
              <a:spcBef>
                <a:spcPts val="0"/>
              </a:spcBef>
              <a:spcAft>
                <a:spcPts val="0"/>
              </a:spcAft>
              <a:buSzPts val="1300"/>
              <a:buChar char="●"/>
            </a:pPr>
            <a:r>
              <a:rPr lang="id"/>
              <a:t>Variable di scope global hanya bisa diakses dari luar function</a:t>
            </a:r>
            <a:endParaRPr/>
          </a:p>
          <a:p>
            <a:pPr marL="457200" lvl="0" indent="-311150" algn="l" rtl="0">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2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2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Local Scope</a:t>
            </a:r>
            <a:endParaRPr/>
          </a:p>
        </p:txBody>
      </p:sp>
      <p:sp>
        <p:nvSpPr>
          <p:cNvPr id="1452" name="Google Shape;1452;p2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yang dibuat di dalam function memiliki scope local</a:t>
            </a:r>
            <a:endParaRPr/>
          </a:p>
          <a:p>
            <a:pPr marL="457200" lvl="0" indent="-311150" algn="l" rtl="0">
              <a:spcBef>
                <a:spcPts val="0"/>
              </a:spcBef>
              <a:spcAft>
                <a:spcPts val="0"/>
              </a:spcAft>
              <a:buSzPts val="1300"/>
              <a:buChar char="●"/>
            </a:pPr>
            <a:r>
              <a:rPr lang="id"/>
              <a:t>Variable di scope local hanya bisa diakses dari dalam function itu sendiri</a:t>
            </a:r>
            <a:endParaRPr/>
          </a:p>
          <a:p>
            <a:pPr marL="457200" lvl="0" indent="-311150" algn="l" rtl="0">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2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2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Keyword</a:t>
            </a:r>
            <a:endParaRPr/>
          </a:p>
        </p:txBody>
      </p:sp>
      <p:sp>
        <p:nvSpPr>
          <p:cNvPr id="1464" name="Google Shape;1464;p2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Namun jika kita ingin mengakses variable diluar function (global scope) dari dalam function, kita bisa menggunakan kata kunci global</a:t>
            </a:r>
            <a:endParaRPr/>
          </a:p>
          <a:p>
            <a:pPr marL="457200" lvl="0" indent="-311150" algn="l" rtl="0">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2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2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Variable</a:t>
            </a:r>
            <a:endParaRPr/>
          </a:p>
        </p:txBody>
      </p:sp>
      <p:sp>
        <p:nvSpPr>
          <p:cNvPr id="1476" name="Google Shape;1476;p2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menggunakan global keyword, setiap variable yang dibuat di global scope, secara otomatis akan disimpan di dalam array $GLOBAL oleh PHP</a:t>
            </a:r>
            <a:endParaRPr/>
          </a:p>
          <a:p>
            <a:pPr marL="457200" lvl="0" indent="-311150" algn="l" rtl="0">
              <a:spcBef>
                <a:spcPts val="0"/>
              </a:spcBef>
              <a:spcAft>
                <a:spcPts val="0"/>
              </a:spcAft>
              <a:buSzPts val="1300"/>
              <a:buChar char="●"/>
            </a:pPr>
            <a:r>
              <a:rPr lang="id"/>
              <a:t>Jadi kita bisa menggunakan $GLOBAL variable dengan key nama variable nya dari dalam function jika ingin mengakses global variable</a:t>
            </a:r>
            <a:endParaRPr/>
          </a:p>
          <a:p>
            <a:pPr marL="457200" lvl="0" indent="-311150" algn="l" rtl="0">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2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2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local variable itu siklus hidupnya hanya sebatas function nya dieksekusi</a:t>
            </a:r>
            <a:endParaRPr/>
          </a:p>
          <a:p>
            <a:pPr marL="457200" lvl="0" indent="-311150" algn="l" rtl="0">
              <a:spcBef>
                <a:spcPts val="0"/>
              </a:spcBef>
              <a:spcAft>
                <a:spcPts val="0"/>
              </a:spcAft>
              <a:buSzPts val="1300"/>
              <a:buChar char="●"/>
            </a:pPr>
            <a:r>
              <a:rPr lang="id"/>
              <a:t>Jika sebuah function selesai dieksekusi, maka siklus hidup local variable nya selesai</a:t>
            </a:r>
            <a:endParaRPr/>
          </a:p>
          <a:p>
            <a:pPr marL="457200" lvl="0" indent="-311150" algn="l" rtl="0">
              <a:spcBef>
                <a:spcPts val="0"/>
              </a:spcBef>
              <a:spcAft>
                <a:spcPts val="0"/>
              </a:spcAft>
              <a:buSzPts val="1300"/>
              <a:buChar char="●"/>
            </a:pPr>
            <a:r>
              <a:rPr lang="id"/>
              <a:t>PHP memiliki scope yang bernama static</a:t>
            </a:r>
            <a:endParaRPr/>
          </a:p>
          <a:p>
            <a:pPr marL="457200" lvl="0" indent="-311150" algn="l" rtl="0">
              <a:spcBef>
                <a:spcPts val="0"/>
              </a:spcBef>
              <a:spcAft>
                <a:spcPts val="0"/>
              </a:spcAft>
              <a:buSzPts val="1300"/>
              <a:buChar char="●"/>
            </a:pPr>
            <a:r>
              <a:rPr lang="id"/>
              <a:t>Static scope hanya bisa di set ke local variable</a:t>
            </a:r>
            <a:endParaRPr/>
          </a:p>
          <a:p>
            <a:pPr marL="457200" lvl="0" indent="-311150" algn="l" rtl="0">
              <a:spcBef>
                <a:spcPts val="0"/>
              </a:spcBef>
              <a:spcAft>
                <a:spcPts val="0"/>
              </a:spcAft>
              <a:buSzPts val="1300"/>
              <a:buChar char="●"/>
            </a:pPr>
            <a:r>
              <a:rPr lang="id"/>
              <a:t>Saat kita membuat sebuah local variable menjadi static, maka siklus hidupnya tidak akan berhenti ketika sebuah function selesai dieksekusi</a:t>
            </a:r>
            <a:endParaRPr/>
          </a:p>
          <a:p>
            <a:pPr marL="457200" lvl="0" indent="-311150" algn="l" rtl="0">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Static Scope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2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26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2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
        <p:nvSpPr>
          <p:cNvPr id="1552" name="Google Shape;1552;p2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PHP Object Oriented Programming</a:t>
            </a:r>
            <a:endParaRPr dirty="0"/>
          </a:p>
          <a:p>
            <a:pPr marL="457200" lvl="0" indent="-311150" algn="l" rtl="0">
              <a:spcBef>
                <a:spcPts val="0"/>
              </a:spcBef>
              <a:spcAft>
                <a:spcPts val="0"/>
              </a:spcAft>
              <a:buSzPts val="1300"/>
              <a:buChar char="●"/>
            </a:pPr>
            <a:r>
              <a:rPr lang="id" dirty="0"/>
              <a:t>PHP Database</a:t>
            </a:r>
            <a:endParaRPr dirty="0"/>
          </a:p>
          <a:p>
            <a:pPr marL="457200" lvl="0" indent="-311150" algn="l" rtl="0">
              <a:spcBef>
                <a:spcPts val="0"/>
              </a:spcBef>
              <a:spcAft>
                <a:spcPts val="0"/>
              </a:spcAft>
              <a:buSzPts val="1300"/>
              <a:buChar char="●"/>
            </a:pPr>
            <a:r>
              <a:rPr lang="id" dirty="0"/>
              <a:t>PHP </a:t>
            </a:r>
            <a:r>
              <a:rPr lang="id" dirty="0" smtClean="0"/>
              <a:t>Web (LARAVEL)</a:t>
            </a:r>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
        <p:nvSpPr>
          <p:cNvPr id="2" name="Subtitle 1"/>
          <p:cNvSpPr>
            <a:spLocks noGrp="1"/>
          </p:cNvSpPr>
          <p:nvPr>
            <p:ph type="subTitle" idx="1"/>
          </p:nvPr>
        </p:nvSpPr>
        <p:spPr/>
        <p:txBody>
          <a:bodyPr/>
          <a:lstStyle/>
          <a:p>
            <a:endParaRPr lang="en-US"/>
          </a:p>
        </p:txBody>
      </p:sp>
      <p:sp>
        <p:nvSpPr>
          <p:cNvPr id="247" name="Google Shape;247;p40"/>
          <p:cNvSpPr txBox="1">
            <a:spLocks noGrp="1"/>
          </p:cNvSpPr>
          <p:nvPr>
            <p:ph type="body" idx="2"/>
          </p:nvPr>
        </p:nvSpPr>
        <p:spPr>
          <a:xfrm>
            <a:off x="4591050" y="1352625"/>
            <a:ext cx="45529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Tipe data boolean adalah tipe data paling sederhana di PHP</a:t>
            </a:r>
            <a:endParaRPr dirty="0"/>
          </a:p>
          <a:p>
            <a:pPr marL="457200" lvl="0" indent="-311150" algn="l" rtl="0">
              <a:spcBef>
                <a:spcPts val="0"/>
              </a:spcBef>
              <a:spcAft>
                <a:spcPts val="0"/>
              </a:spcAft>
              <a:buSzPts val="1300"/>
              <a:buChar char="●"/>
            </a:pPr>
            <a:r>
              <a:rPr lang="id" dirty="0"/>
              <a:t>Tipe data boolean adalah tipe data dengan nilai kebenaran (benar atau salah)</a:t>
            </a:r>
            <a:endParaRPr dirty="0"/>
          </a:p>
          <a:p>
            <a:pPr marL="457200" lvl="0" indent="-311150" algn="l" rtl="0">
              <a:spcBef>
                <a:spcPts val="0"/>
              </a:spcBef>
              <a:spcAft>
                <a:spcPts val="0"/>
              </a:spcAft>
              <a:buSzPts val="1300"/>
              <a:buChar char="●"/>
            </a:pPr>
            <a:r>
              <a:rPr lang="id" dirty="0"/>
              <a:t>Nilai benar direpresentasikan dengan true (case insensitive)</a:t>
            </a:r>
            <a:endParaRPr dirty="0"/>
          </a:p>
          <a:p>
            <a:pPr marL="457200" lvl="0" indent="-311150" algn="l" rtl="0">
              <a:spcBef>
                <a:spcPts val="0"/>
              </a:spcBef>
              <a:spcAft>
                <a:spcPts val="0"/>
              </a:spcAft>
              <a:buSzPts val="1300"/>
              <a:buChar char="●"/>
            </a:pPr>
            <a:r>
              <a:rPr lang="id" dirty="0"/>
              <a:t>Nilai salah direpresentasikan dengan false (case insensitive)</a:t>
            </a:r>
            <a:endParaRP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
        <p:nvSpPr>
          <p:cNvPr id="2" name="Subtitle 1"/>
          <p:cNvSpPr>
            <a:spLocks noGrp="1"/>
          </p:cNvSpPr>
          <p:nvPr>
            <p:ph type="subTitle" idx="1"/>
          </p:nvPr>
        </p:nvSpPr>
        <p:spPr/>
        <p:txBody>
          <a:bodyPr/>
          <a:lstStyle/>
          <a:p>
            <a:endParaRPr lang="en-US"/>
          </a:p>
        </p:txBody>
      </p:sp>
      <p:sp>
        <p:nvSpPr>
          <p:cNvPr id="264" name="Google Shape;264;p43"/>
          <p:cNvSpPr txBox="1">
            <a:spLocks noGrp="1"/>
          </p:cNvSpPr>
          <p:nvPr>
            <p:ph type="body" idx="2"/>
          </p:nvPr>
        </p:nvSpPr>
        <p:spPr>
          <a:xfrm>
            <a:off x="4572000" y="1352625"/>
            <a:ext cx="45720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string adalah tipe data representasi dari teks</a:t>
            </a:r>
            <a:endParaRPr/>
          </a:p>
          <a:p>
            <a:pPr marL="457200" lvl="0" indent="-311150" algn="l" rtl="0">
              <a:spcBef>
                <a:spcPts val="0"/>
              </a:spcBef>
              <a:spcAft>
                <a:spcPts val="0"/>
              </a:spcAft>
              <a:buSzPts val="1300"/>
              <a:buChar char="●"/>
            </a:pPr>
            <a:r>
              <a:rPr lang="id"/>
              <a:t>String bisa mengandung kosong atau banyak karakter</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Single Quote</a:t>
            </a:r>
            <a:endParaRPr/>
          </a:p>
        </p:txBody>
      </p:sp>
      <p:sp>
        <p:nvSpPr>
          <p:cNvPr id="270" name="Google Shape;270;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Untuk membuat String di PHP, kita bisa menggunakan single quote</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77" t="37794" r="-977" b="19732"/>
          <a:stretch/>
        </p:blipFill>
        <p:spPr>
          <a:xfrm>
            <a:off x="729450" y="2697441"/>
            <a:ext cx="6934200" cy="164253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Pengenalan PHP</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Double Quote</a:t>
            </a:r>
            <a:endParaRPr/>
          </a:p>
        </p:txBody>
      </p:sp>
      <p:sp>
        <p:nvSpPr>
          <p:cNvPr id="277" name="Google Shape;277;p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2264" b="16796"/>
          <a:stretch/>
        </p:blipFill>
        <p:spPr>
          <a:xfrm>
            <a:off x="1032934" y="2964711"/>
            <a:ext cx="6366932" cy="184926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Multiline String</a:t>
            </a:r>
            <a:endParaRPr/>
          </a:p>
        </p:txBody>
      </p:sp>
      <p:sp>
        <p:nvSpPr>
          <p:cNvPr id="2" name="Subtitle 1"/>
          <p:cNvSpPr>
            <a:spLocks noGrp="1"/>
          </p:cNvSpPr>
          <p:nvPr>
            <p:ph type="subTitle" idx="1"/>
          </p:nvPr>
        </p:nvSpPr>
        <p:spPr/>
        <p:txBody>
          <a:bodyPr/>
          <a:lstStyle/>
          <a:p>
            <a:endParaRPr lang="en-US"/>
          </a:p>
        </p:txBody>
      </p:sp>
      <p:sp>
        <p:nvSpPr>
          <p:cNvPr id="284" name="Google Shape;284;p46"/>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Kadang kita ingin membuat data string yang lebih dari satu baris. Untuk melakukan itu sebenarnya kita bisa menggunakan \n sebagai ENTER</a:t>
            </a:r>
            <a:endParaRPr dirty="0"/>
          </a:p>
          <a:p>
            <a:pPr marL="457200" lvl="0" indent="-311150" algn="l" rtl="0">
              <a:spcBef>
                <a:spcPts val="0"/>
              </a:spcBef>
              <a:spcAft>
                <a:spcPts val="0"/>
              </a:spcAft>
              <a:buSzPts val="1300"/>
              <a:buChar char="●"/>
            </a:pPr>
            <a:r>
              <a:rPr lang="id" dirty="0"/>
              <a:t>Namun PHP memiliki fitur yang lebih baik, yaitu bernama Heredoc dan Nowdoc</a:t>
            </a:r>
            <a:endParaRP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Heredoc</a:t>
            </a:r>
            <a:endParaRPr/>
          </a:p>
        </p:txBody>
      </p:sp>
      <p:sp>
        <p:nvSpPr>
          <p:cNvPr id="290" name="Google Shape;290;p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221" t="32303" r="8149" b="15206"/>
          <a:stretch/>
        </p:blipFill>
        <p:spPr>
          <a:xfrm>
            <a:off x="729450" y="2658534"/>
            <a:ext cx="7044268" cy="218880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Nowdoc</a:t>
            </a:r>
            <a:endParaRPr/>
          </a:p>
        </p:txBody>
      </p:sp>
      <p:sp>
        <p:nvSpPr>
          <p:cNvPr id="297" name="Google Shape;297;p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78" t="33798" r="7778" b="18843"/>
          <a:stretch/>
        </p:blipFill>
        <p:spPr>
          <a:xfrm>
            <a:off x="696550" y="2878666"/>
            <a:ext cx="7721600" cy="201083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Variable</a:t>
            </a:r>
            <a:endParaRPr dirty="0"/>
          </a:p>
        </p:txBody>
      </p:sp>
      <p:sp>
        <p:nvSpPr>
          <p:cNvPr id="2" name="Subtitle 1"/>
          <p:cNvSpPr>
            <a:spLocks noGrp="1"/>
          </p:cNvSpPr>
          <p:nvPr>
            <p:ph type="subTitle" idx="1"/>
          </p:nvPr>
        </p:nvSpPr>
        <p:spPr/>
        <p:txBody>
          <a:bodyPr/>
          <a:lstStyle/>
          <a:p>
            <a:endParaRPr lang="en-US"/>
          </a:p>
        </p:txBody>
      </p:sp>
      <p:sp>
        <p:nvSpPr>
          <p:cNvPr id="309" name="Google Shape;309;p50"/>
          <p:cNvSpPr txBox="1">
            <a:spLocks noGrp="1"/>
          </p:cNvSpPr>
          <p:nvPr>
            <p:ph type="body" idx="2"/>
          </p:nvPr>
        </p:nvSpPr>
        <p:spPr>
          <a:xfrm>
            <a:off x="4562474" y="1352625"/>
            <a:ext cx="458152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Variable adalah tempat untuk menyimpan data sehingga bisa kita gunakan lagi di kode program selanjutnya</a:t>
            </a:r>
            <a:endParaRPr dirty="0"/>
          </a:p>
          <a:p>
            <a:pPr marL="457200" lvl="0" indent="-311150" algn="l" rtl="0">
              <a:spcBef>
                <a:spcPts val="0"/>
              </a:spcBef>
              <a:spcAft>
                <a:spcPts val="0"/>
              </a:spcAft>
              <a:buSzPts val="1300"/>
              <a:buChar char="●"/>
            </a:pPr>
            <a:r>
              <a:rPr lang="id" dirty="0"/>
              <a:t>Di PHP variable bisa menampung berbagai jenis tipe data dan bisa berubah-ubah tipe data</a:t>
            </a:r>
            <a:endParaRPr dirty="0"/>
          </a:p>
          <a:p>
            <a:pPr marL="457200" lvl="0" indent="-311150" algn="l" rtl="0">
              <a:spcBef>
                <a:spcPts val="0"/>
              </a:spcBef>
              <a:spcAft>
                <a:spcPts val="0"/>
              </a:spcAft>
              <a:buSzPts val="1300"/>
              <a:buChar char="●"/>
            </a:pPr>
            <a:r>
              <a:rPr lang="id" dirty="0"/>
              <a:t>Untuk membuat variable kita bisa menggunakan tanda $ (dolar) diikuti dengan nama variable nya</a:t>
            </a:r>
            <a:endParaRPr dirty="0"/>
          </a:p>
          <a:p>
            <a:pPr marL="457200" lvl="0" indent="-311150" algn="l" rtl="0">
              <a:spcBef>
                <a:spcPts val="0"/>
              </a:spcBef>
              <a:spcAft>
                <a:spcPts val="0"/>
              </a:spcAft>
              <a:buSzPts val="1300"/>
              <a:buChar char="●"/>
            </a:pPr>
            <a:r>
              <a:rPr lang="id" dirty="0"/>
              <a:t>Penamaan variable tidak boleh mengandung spasi</a:t>
            </a:r>
            <a:endParaRP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556" t="26008" r="15344" b="13744"/>
          <a:stretch/>
        </p:blipFill>
        <p:spPr>
          <a:xfrm>
            <a:off x="2472267" y="1853850"/>
            <a:ext cx="3014133" cy="2984849"/>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Variables</a:t>
            </a:r>
            <a:endParaRPr/>
          </a:p>
        </p:txBody>
      </p:sp>
      <p:sp>
        <p:nvSpPr>
          <p:cNvPr id="2" name="Subtitle 1"/>
          <p:cNvSpPr>
            <a:spLocks noGrp="1"/>
          </p:cNvSpPr>
          <p:nvPr>
            <p:ph type="subTitle" idx="1"/>
          </p:nvPr>
        </p:nvSpPr>
        <p:spPr/>
        <p:txBody>
          <a:bodyPr/>
          <a:lstStyle/>
          <a:p>
            <a:endParaRPr lang="en-US"/>
          </a:p>
        </p:txBody>
      </p:sp>
      <p:sp>
        <p:nvSpPr>
          <p:cNvPr id="321" name="Google Shape;321;p52"/>
          <p:cNvSpPr txBox="1">
            <a:spLocks noGrp="1"/>
          </p:cNvSpPr>
          <p:nvPr>
            <p:ph type="body" idx="2"/>
          </p:nvPr>
        </p:nvSpPr>
        <p:spPr>
          <a:xfrm>
            <a:off x="4552950" y="1352625"/>
            <a:ext cx="45910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PHP memiliki kemampuan variable variables, yaitu membuat variable dari string value variable</a:t>
            </a:r>
            <a:endParaRPr dirty="0"/>
          </a:p>
          <a:p>
            <a:pPr marL="457200" lvl="0" indent="-311150" algn="l" rtl="0">
              <a:spcBef>
                <a:spcPts val="0"/>
              </a:spcBef>
              <a:spcAft>
                <a:spcPts val="0"/>
              </a:spcAft>
              <a:buSzPts val="1300"/>
              <a:buChar char="●"/>
            </a:pPr>
            <a:r>
              <a:rPr lang="id" dirty="0"/>
              <a:t>Walaupun fitur ini ada, tapi fitur ini sangat membingungkan jika digunakan secara luas, jadi disarankan untuk tidak menggunakan fitur ini kecuali memang diperlukan</a:t>
            </a:r>
            <a:endParaRPr dirty="0"/>
          </a:p>
          <a:p>
            <a:pPr marL="457200" lvl="0" indent="-311150" algn="l" rtl="0">
              <a:spcBef>
                <a:spcPts val="0"/>
              </a:spcBef>
              <a:spcAft>
                <a:spcPts val="0"/>
              </a:spcAft>
              <a:buSzPts val="1300"/>
              <a:buChar char="●"/>
            </a:pPr>
            <a:r>
              <a:rPr lang="id" dirty="0"/>
              <a:t>Untuk membuat variable dari value variable kita bisa menggunakan $$ diikuti dengan nama variable nya</a:t>
            </a:r>
            <a:endParaRP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Variables</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5202" b="11791"/>
          <a:stretch/>
        </p:blipFill>
        <p:spPr>
          <a:xfrm>
            <a:off x="1593050" y="1853850"/>
            <a:ext cx="4526929" cy="296333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smtClean="0"/>
              <a:t>Pengenalan PHP</a:t>
            </a:r>
            <a:endParaRPr dirty="0"/>
          </a:p>
        </p:txBody>
      </p:sp>
      <p:sp>
        <p:nvSpPr>
          <p:cNvPr id="2" name="Subtitle 1"/>
          <p:cNvSpPr>
            <a:spLocks noGrp="1"/>
          </p:cNvSpPr>
          <p:nvPr>
            <p:ph type="subTitle" idx="1"/>
          </p:nvPr>
        </p:nvSpPr>
        <p:spPr/>
        <p:txBody>
          <a:bodyPr/>
          <a:lstStyle/>
          <a:p>
            <a:endParaRPr lang="en-US" dirty="0"/>
          </a:p>
        </p:txBody>
      </p:sp>
      <p:sp>
        <p:nvSpPr>
          <p:cNvPr id="123" name="Google Shape;123;p19"/>
          <p:cNvSpPr txBox="1">
            <a:spLocks noGrp="1"/>
          </p:cNvSpPr>
          <p:nvPr>
            <p:ph type="body" idx="2"/>
          </p:nvPr>
        </p:nvSpPr>
        <p:spPr>
          <a:xfrm>
            <a:off x="4552950" y="1352625"/>
            <a:ext cx="39956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smtClean="0"/>
              <a:t>PHP singkatan dari PHP : Hypertext Preprocessor</a:t>
            </a:r>
            <a:endParaRPr dirty="0" smtClean="0"/>
          </a:p>
          <a:p>
            <a:pPr marL="457200" lvl="0" indent="-311150" algn="l" rtl="0">
              <a:spcBef>
                <a:spcPts val="0"/>
              </a:spcBef>
              <a:spcAft>
                <a:spcPts val="0"/>
              </a:spcAft>
              <a:buSzPts val="1300"/>
              <a:buChar char="●"/>
            </a:pPr>
            <a:r>
              <a:rPr lang="id" dirty="0" smtClean="0"/>
              <a:t>PHP banyak digunakan sebagai bahasa pemrograman yang dikhususkan untuk web development</a:t>
            </a:r>
            <a:endParaRPr dirty="0" smtClean="0"/>
          </a:p>
          <a:p>
            <a:pPr marL="457200" lvl="0" indent="-311150" algn="l" rtl="0">
              <a:spcBef>
                <a:spcPts val="0"/>
              </a:spcBef>
              <a:spcAft>
                <a:spcPts val="0"/>
              </a:spcAft>
              <a:buSzPts val="1300"/>
              <a:buChar char="●"/>
            </a:pPr>
            <a:r>
              <a:rPr lang="id" dirty="0" smtClean="0"/>
              <a:t>PHP sangat mudah digunakan dan banyak sekali diadopsi oleh programmer web</a:t>
            </a:r>
            <a:endParaRPr dirty="0" smtClean="0"/>
          </a:p>
          <a:p>
            <a:pPr marL="457200" lvl="0" indent="-311150" algn="l" rtl="0">
              <a:spcBef>
                <a:spcPts val="0"/>
              </a:spcBef>
              <a:spcAft>
                <a:spcPts val="0"/>
              </a:spcAft>
              <a:buSzPts val="1300"/>
              <a:buChar char="●"/>
            </a:pPr>
            <a:r>
              <a:rPr lang="id" dirty="0" smtClean="0"/>
              <a:t>Bahkan hampir mayoritas kebanyakan web di dunia dibuat menggunakan PHP</a:t>
            </a:r>
            <a:endParaRPr dirty="0" smtClean="0"/>
          </a:p>
          <a:p>
            <a:pPr marL="457200" lvl="0" indent="-311150" algn="l" rtl="0">
              <a:spcBef>
                <a:spcPts val="0"/>
              </a:spcBef>
              <a:spcAft>
                <a:spcPts val="0"/>
              </a:spcAft>
              <a:buSzPts val="1300"/>
              <a:buChar char="●"/>
            </a:pPr>
            <a:r>
              <a:rPr lang="id" dirty="0" smtClean="0"/>
              <a:t>PHP pertama kali dibuat oleh Rasmus Lerdorf pada tahun 1995</a:t>
            </a:r>
            <a:endParaRP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
        <p:nvSpPr>
          <p:cNvPr id="2" name="Subtitle 1"/>
          <p:cNvSpPr>
            <a:spLocks noGrp="1"/>
          </p:cNvSpPr>
          <p:nvPr>
            <p:ph type="subTitle" idx="1"/>
          </p:nvPr>
        </p:nvSpPr>
        <p:spPr/>
        <p:txBody>
          <a:bodyPr/>
          <a:lstStyle/>
          <a:p>
            <a:endParaRPr lang="en-US"/>
          </a:p>
        </p:txBody>
      </p:sp>
      <p:sp>
        <p:nvSpPr>
          <p:cNvPr id="338" name="Google Shape;338;p55"/>
          <p:cNvSpPr txBox="1">
            <a:spLocks noGrp="1"/>
          </p:cNvSpPr>
          <p:nvPr>
            <p:ph type="body" idx="2"/>
          </p:nvPr>
        </p:nvSpPr>
        <p:spPr>
          <a:xfrm>
            <a:off x="4562474" y="1352625"/>
            <a:ext cx="458152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Variable di PHP sifatnya mutable, artinya bisa dirubah</a:t>
            </a:r>
            <a:endParaRPr dirty="0"/>
          </a:p>
          <a:p>
            <a:pPr marL="457200" lvl="0" indent="-311150" algn="l" rtl="0">
              <a:spcBef>
                <a:spcPts val="0"/>
              </a:spcBef>
              <a:spcAft>
                <a:spcPts val="0"/>
              </a:spcAft>
              <a:buSzPts val="1300"/>
              <a:buChar char="●"/>
            </a:pPr>
            <a:r>
              <a:rPr lang="id" dirty="0"/>
              <a:t>Jika kita ingin membuat variable yang immutable (tidak bisa dirubah), maka tidak bisa kita lakukan di PHP</a:t>
            </a:r>
            <a:endParaRPr dirty="0"/>
          </a:p>
          <a:p>
            <a:pPr marL="457200" lvl="0" indent="-311150" algn="l" rtl="0">
              <a:spcBef>
                <a:spcPts val="0"/>
              </a:spcBef>
              <a:spcAft>
                <a:spcPts val="0"/>
              </a:spcAft>
              <a:buSzPts val="1300"/>
              <a:buChar char="●"/>
            </a:pPr>
            <a:r>
              <a:rPr lang="id" dirty="0"/>
              <a:t>Sebagai gantinya, terdapat fitur yang namanya constant</a:t>
            </a:r>
            <a:endParaRPr dirty="0"/>
          </a:p>
          <a:p>
            <a:pPr marL="457200" lvl="0" indent="-311150" algn="l" rtl="0">
              <a:spcBef>
                <a:spcPts val="0"/>
              </a:spcBef>
              <a:spcAft>
                <a:spcPts val="0"/>
              </a:spcAft>
              <a:buSzPts val="1300"/>
              <a:buChar char="●"/>
            </a:pPr>
            <a:r>
              <a:rPr lang="id" dirty="0"/>
              <a:t>Constant adalah tempat untuk menyimpan data yang tidak bisa dirubah lagi setelah di deklarasikan</a:t>
            </a:r>
            <a:endParaRPr dirty="0"/>
          </a:p>
          <a:p>
            <a:pPr marL="457200" lvl="0" indent="-311150" algn="l" rtl="0">
              <a:spcBef>
                <a:spcPts val="0"/>
              </a:spcBef>
              <a:spcAft>
                <a:spcPts val="0"/>
              </a:spcAft>
              <a:buSzPts val="1300"/>
              <a:buChar char="●"/>
            </a:pPr>
            <a:r>
              <a:rPr lang="id" dirty="0"/>
              <a:t>Untuk membuat constant kita bisa menggunakan function define()</a:t>
            </a:r>
            <a:endParaRPr dirty="0"/>
          </a:p>
          <a:p>
            <a:pPr marL="457200" lvl="0" indent="-311150" algn="l" rtl="0">
              <a:spcBef>
                <a:spcPts val="0"/>
              </a:spcBef>
              <a:spcAft>
                <a:spcPts val="0"/>
              </a:spcAft>
              <a:buSzPts val="1300"/>
              <a:buChar char="●"/>
            </a:pPr>
            <a:r>
              <a:rPr lang="id" dirty="0"/>
              <a:t>Best practice pembuatan nama constant adalah menggunakan UPPER_CASE</a:t>
            </a:r>
            <a:endParaRP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Constant</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8971" b="14074"/>
          <a:stretch/>
        </p:blipFill>
        <p:spPr>
          <a:xfrm>
            <a:off x="1017316" y="1853850"/>
            <a:ext cx="6821129" cy="292946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Data NULL</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Data NULL</a:t>
            </a:r>
            <a:endParaRPr/>
          </a:p>
        </p:txBody>
      </p:sp>
      <p:sp>
        <p:nvSpPr>
          <p:cNvPr id="2" name="Subtitle 1"/>
          <p:cNvSpPr>
            <a:spLocks noGrp="1"/>
          </p:cNvSpPr>
          <p:nvPr>
            <p:ph type="subTitle" idx="1"/>
          </p:nvPr>
        </p:nvSpPr>
        <p:spPr/>
        <p:txBody>
          <a:bodyPr/>
          <a:lstStyle/>
          <a:p>
            <a:endParaRPr lang="en-US"/>
          </a:p>
        </p:txBody>
      </p:sp>
      <p:sp>
        <p:nvSpPr>
          <p:cNvPr id="355" name="Google Shape;355;p58"/>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Nilai NULL merepresentasikan sebuah variable tanpa nilai.</a:t>
            </a:r>
            <a:endParaRPr dirty="0"/>
          </a:p>
          <a:p>
            <a:pPr marL="457200" lvl="0" indent="-311150" algn="l" rtl="0">
              <a:spcBef>
                <a:spcPts val="0"/>
              </a:spcBef>
              <a:spcAft>
                <a:spcPts val="0"/>
              </a:spcAft>
              <a:buSzPts val="1300"/>
              <a:buChar char="●"/>
            </a:pPr>
            <a:r>
              <a:rPr lang="id" dirty="0"/>
              <a:t>Saat kita membuat variable, lalu ingin menghapus data yang terdapat di variable tersebut, kita bisa menggunakan NULL untuk mengosongkan variable tersebut</a:t>
            </a:r>
            <a:endParaRPr dirty="0"/>
          </a:p>
          <a:p>
            <a:pPr marL="457200" lvl="0" indent="-311150" algn="l" rtl="0">
              <a:spcBef>
                <a:spcPts val="0"/>
              </a:spcBef>
              <a:spcAft>
                <a:spcPts val="0"/>
              </a:spcAft>
              <a:buSzPts val="1300"/>
              <a:buChar char="●"/>
            </a:pPr>
            <a:r>
              <a:rPr lang="id" dirty="0"/>
              <a:t>Untuk membuat data NULL, kita bisa menggunakan kata kunci NULL (case insensitive)</a:t>
            </a:r>
            <a:endParaRP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Data NULL</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113" b="17497"/>
          <a:stretch/>
        </p:blipFill>
        <p:spPr>
          <a:xfrm>
            <a:off x="1382184" y="2269067"/>
            <a:ext cx="5295900" cy="251425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Mengecek Apakah Data NULL</a:t>
            </a:r>
            <a:endParaRPr/>
          </a:p>
        </p:txBody>
      </p:sp>
      <p:sp>
        <p:nvSpPr>
          <p:cNvPr id="2" name="Subtitle 1"/>
          <p:cNvSpPr>
            <a:spLocks noGrp="1"/>
          </p:cNvSpPr>
          <p:nvPr>
            <p:ph type="subTitle" idx="1"/>
          </p:nvPr>
        </p:nvSpPr>
        <p:spPr/>
        <p:txBody>
          <a:bodyPr/>
          <a:lstStyle/>
          <a:p>
            <a:endParaRPr lang="en-US"/>
          </a:p>
        </p:txBody>
      </p:sp>
      <p:sp>
        <p:nvSpPr>
          <p:cNvPr id="367" name="Google Shape;367;p60"/>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Kadang kita ingin tahu apakah sebuah data bernilai null atau tidak</a:t>
            </a:r>
            <a:endParaRPr dirty="0"/>
          </a:p>
          <a:p>
            <a:pPr marL="457200" lvl="0" indent="-311150" algn="l" rtl="0">
              <a:spcBef>
                <a:spcPts val="0"/>
              </a:spcBef>
              <a:spcAft>
                <a:spcPts val="0"/>
              </a:spcAft>
              <a:buSzPts val="1300"/>
              <a:buChar char="●"/>
            </a:pPr>
            <a:r>
              <a:rPr lang="id" dirty="0"/>
              <a:t>Untuk mengecek apakah sebuah data bernilai null, kita bisa menggunakan function is_null($variable)</a:t>
            </a:r>
            <a:endParaRP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Mengecek NULL</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1535" b="14888"/>
          <a:stretch/>
        </p:blipFill>
        <p:spPr>
          <a:xfrm>
            <a:off x="1111250" y="2421467"/>
            <a:ext cx="6515100" cy="20320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Menghapus Variable</a:t>
            </a:r>
            <a:endParaRPr/>
          </a:p>
        </p:txBody>
      </p:sp>
      <p:sp>
        <p:nvSpPr>
          <p:cNvPr id="2" name="Subtitle 1"/>
          <p:cNvSpPr>
            <a:spLocks noGrp="1"/>
          </p:cNvSpPr>
          <p:nvPr>
            <p:ph type="subTitle" idx="1"/>
          </p:nvPr>
        </p:nvSpPr>
        <p:spPr/>
        <p:txBody>
          <a:bodyPr/>
          <a:lstStyle/>
          <a:p>
            <a:endParaRPr lang="en-US"/>
          </a:p>
        </p:txBody>
      </p:sp>
      <p:sp>
        <p:nvSpPr>
          <p:cNvPr id="379" name="Google Shape;379;p62"/>
          <p:cNvSpPr txBox="1">
            <a:spLocks noGrp="1"/>
          </p:cNvSpPr>
          <p:nvPr>
            <p:ph type="body" idx="2"/>
          </p:nvPr>
        </p:nvSpPr>
        <p:spPr>
          <a:xfrm>
            <a:off x="4572000" y="1352625"/>
            <a:ext cx="45720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Selain mengubah menjadi NULL, di PHP juga kita bisa menghapus sebuah variable, caranya dengan menggunakan function unset($variable)</a:t>
            </a:r>
            <a:endParaRPr dirty="0"/>
          </a:p>
          <a:p>
            <a:pPr marL="457200" lvl="0" indent="-311150" algn="l" rtl="0">
              <a:spcBef>
                <a:spcPts val="0"/>
              </a:spcBef>
              <a:spcAft>
                <a:spcPts val="0"/>
              </a:spcAft>
              <a:buSzPts val="1300"/>
              <a:buChar char="●"/>
            </a:pPr>
            <a:r>
              <a:rPr lang="id" dirty="0"/>
              <a:t>Namun hati-hati, ketika kita hapus variable, kita tidak bisa lagi mengakses variable tersebut, bahkan function is_null($variable) pun akan menjadi error jika mengakses variable tersebut.</a:t>
            </a:r>
            <a:endParaRPr dirty="0"/>
          </a:p>
          <a:p>
            <a:pPr marL="457200" lvl="0" indent="-311150" algn="l" rtl="0">
              <a:spcBef>
                <a:spcPts val="0"/>
              </a:spcBef>
              <a:spcAft>
                <a:spcPts val="0"/>
              </a:spcAft>
              <a:buSzPts val="1300"/>
              <a:buChar char="●"/>
            </a:pPr>
            <a:r>
              <a:rPr lang="id" dirty="0"/>
              <a:t>Agar lebih aman, kita bisa menggunakan function isset($variable) untuk mengeccek apakah sebuah variable ada dan nilainya tidak NULL</a:t>
            </a:r>
            <a:endParaRP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Unset dan Isset</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2126" t="31730" r="12425" b="15385"/>
          <a:stretch/>
        </p:blipFill>
        <p:spPr>
          <a:xfrm>
            <a:off x="729450" y="2047875"/>
            <a:ext cx="4800600" cy="261937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Open Source</a:t>
            </a:r>
            <a:endParaRPr dirty="0"/>
          </a:p>
        </p:txBody>
      </p:sp>
      <p:sp>
        <p:nvSpPr>
          <p:cNvPr id="129" name="Google Shape;129;p20"/>
          <p:cNvSpPr txBox="1">
            <a:spLocks noGrp="1"/>
          </p:cNvSpPr>
          <p:nvPr>
            <p:ph type="body" idx="2"/>
          </p:nvPr>
        </p:nvSpPr>
        <p:spPr>
          <a:xfrm>
            <a:off x="4552950" y="1352625"/>
            <a:ext cx="45910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PHP adalah bahasa pemrograman yang </a:t>
            </a:r>
            <a:r>
              <a:rPr lang="id" dirty="0" smtClean="0"/>
              <a:t>opensource</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Kita bisa download PHP di website </a:t>
            </a:r>
            <a:r>
              <a:rPr lang="id" dirty="0" smtClean="0"/>
              <a:t>php.net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Atau bisa liat source code nya di halaman github php </a:t>
            </a:r>
            <a:r>
              <a:rPr lang="id" u="sng" dirty="0">
                <a:solidFill>
                  <a:schemeClr val="hlink"/>
                </a:solidFill>
                <a:hlinkClick r:id="rId3"/>
              </a:rPr>
              <a:t>https://github.com/php/php-src</a:t>
            </a:r>
            <a:r>
              <a:rPr lang="id" dirty="0"/>
              <a:t> </a:t>
            </a:r>
            <a:endParaRPr lang="id" dirty="0" smtClean="0"/>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Selain open source, PHP juga free untuk digunakan, sehingga tidak ada biaya yang harus kita keluarkan untuk menggunakan PHP</a:t>
            </a:r>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
        <p:nvSpPr>
          <p:cNvPr id="2" name="Subtitle 1"/>
          <p:cNvSpPr>
            <a:spLocks noGrp="1"/>
          </p:cNvSpPr>
          <p:nvPr>
            <p:ph type="subTitle" idx="1"/>
          </p:nvPr>
        </p:nvSpPr>
        <p:spPr/>
        <p:txBody>
          <a:bodyPr/>
          <a:lstStyle/>
          <a:p>
            <a:endParaRPr lang="en-US"/>
          </a:p>
        </p:txBody>
      </p:sp>
      <p:sp>
        <p:nvSpPr>
          <p:cNvPr id="396" name="Google Shape;396;p65"/>
          <p:cNvSpPr txBox="1">
            <a:spLocks noGrp="1"/>
          </p:cNvSpPr>
          <p:nvPr>
            <p:ph type="body" idx="2"/>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Array adalah tipe data yang berisikan kosong atau banyak data</a:t>
            </a:r>
            <a:endParaRPr/>
          </a:p>
          <a:p>
            <a:pPr marL="457200" lvl="0" indent="-311150" algn="l" rtl="0">
              <a:spcBef>
                <a:spcPts val="0"/>
              </a:spcBef>
              <a:spcAft>
                <a:spcPts val="0"/>
              </a:spcAft>
              <a:buSzPts val="1300"/>
              <a:buChar char="●"/>
            </a:pPr>
            <a:r>
              <a:rPr lang="id"/>
              <a:t>Array di PHP bisa berisikan data dengan jenis berbeda-beda</a:t>
            </a:r>
            <a:endParaRPr/>
          </a:p>
          <a:p>
            <a:pPr marL="457200" lvl="0" indent="-311150" algn="l" rtl="0">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Array</a:t>
            </a:r>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000" t="35366" r="10507" b="16597"/>
          <a:stretch/>
        </p:blipFill>
        <p:spPr>
          <a:xfrm>
            <a:off x="1114425" y="2362200"/>
            <a:ext cx="5981700" cy="220537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7239000" cy="2590620"/>
        </p:xfrm>
        <a:graphic>
          <a:graphicData uri="http://schemas.openxmlformats.org/drawingml/2006/table">
            <a:tbl>
              <a:tblPr>
                <a:noFill/>
                <a:tableStyleId>{69F0ED33-2551-4413-B667-DAFA537C2613}</a:tableStyleId>
              </a:tblPr>
              <a:tblGrid>
                <a:gridCol w="2317850"/>
                <a:gridCol w="4921150"/>
              </a:tblGrid>
              <a:tr h="381000">
                <a:tc>
                  <a:txBody>
                    <a:bodyPr/>
                    <a:lstStyle/>
                    <a:p>
                      <a:pPr marL="0" lvl="0" indent="0" algn="l" rtl="0">
                        <a:spcBef>
                          <a:spcPts val="0"/>
                        </a:spcBef>
                        <a:spcAft>
                          <a:spcPts val="0"/>
                        </a:spcAft>
                        <a:buNone/>
                      </a:pPr>
                      <a:r>
                        <a:rPr lang="id" dirty="0"/>
                        <a:t>Operasi</a:t>
                      </a:r>
                      <a:endParaRPr dirty="0"/>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dirty="0"/>
                        <a:t>$array[index]</a:t>
                      </a:r>
                      <a:endParaRPr dirty="0"/>
                    </a:p>
                  </a:txBody>
                  <a:tcPr marL="91425" marR="91425" marT="91425" marB="91425"/>
                </a:tc>
                <a:tc>
                  <a:txBody>
                    <a:bodyPr/>
                    <a:lstStyle/>
                    <a:p>
                      <a:pPr marL="0" lvl="0" indent="0" algn="l" rtl="0">
                        <a:spcBef>
                          <a:spcPts val="0"/>
                        </a:spcBef>
                        <a:spcAft>
                          <a:spcPts val="0"/>
                        </a:spcAft>
                        <a:buNone/>
                      </a:pPr>
                      <a:r>
                        <a:rPr lang="id"/>
                        <a:t>Mengakses data di array pada nomor index</a:t>
                      </a:r>
                      <a:endParaRPr/>
                    </a:p>
                  </a:txBody>
                  <a:tcPr marL="91425" marR="91425" marT="91425" marB="91425"/>
                </a:tc>
              </a:tr>
              <a:tr h="381000">
                <a:tc>
                  <a:txBody>
                    <a:bodyPr/>
                    <a:lstStyle/>
                    <a:p>
                      <a:pPr marL="0" lvl="0" indent="0" algn="l" rtl="0">
                        <a:spcBef>
                          <a:spcPts val="0"/>
                        </a:spcBef>
                        <a:spcAft>
                          <a:spcPts val="0"/>
                        </a:spcAft>
                        <a:buNone/>
                      </a:pPr>
                      <a:r>
                        <a:rPr lang="id" dirty="0"/>
                        <a:t>$array[index] = value</a:t>
                      </a:r>
                      <a:endParaRPr dirty="0"/>
                    </a:p>
                  </a:txBody>
                  <a:tcPr marL="91425" marR="91425" marT="91425" marB="91425"/>
                </a:tc>
                <a:tc>
                  <a:txBody>
                    <a:bodyPr/>
                    <a:lstStyle/>
                    <a:p>
                      <a:pPr marL="0" lvl="0" indent="0" algn="l" rtl="0">
                        <a:spcBef>
                          <a:spcPts val="0"/>
                        </a:spcBef>
                        <a:spcAft>
                          <a:spcPts val="0"/>
                        </a:spcAft>
                        <a:buNone/>
                      </a:pPr>
                      <a:r>
                        <a:rPr lang="id"/>
                        <a:t>Mengubah data di array pada nomor index dengan value baru</a:t>
                      </a:r>
                      <a:endParaRPr/>
                    </a:p>
                  </a:txBody>
                  <a:tcPr marL="91425" marR="91425" marT="91425" marB="91425"/>
                </a:tc>
              </a:tr>
              <a:tr h="381000">
                <a:tc>
                  <a:txBody>
                    <a:bodyPr/>
                    <a:lstStyle/>
                    <a:p>
                      <a:pPr marL="0" lvl="0" indent="0" algn="l" rtl="0">
                        <a:spcBef>
                          <a:spcPts val="0"/>
                        </a:spcBef>
                        <a:spcAft>
                          <a:spcPts val="0"/>
                        </a:spcAft>
                        <a:buNone/>
                      </a:pPr>
                      <a:r>
                        <a:rPr lang="id"/>
                        <a:t>$array[] = value</a:t>
                      </a:r>
                      <a:endParaRPr/>
                    </a:p>
                  </a:txBody>
                  <a:tcPr marL="91425" marR="91425" marT="91425" marB="91425"/>
                </a:tc>
                <a:tc>
                  <a:txBody>
                    <a:bodyPr/>
                    <a:lstStyle/>
                    <a:p>
                      <a:pPr marL="0" lvl="0" indent="0" algn="l" rtl="0">
                        <a:spcBef>
                          <a:spcPts val="0"/>
                        </a:spcBef>
                        <a:spcAft>
                          <a:spcPts val="0"/>
                        </a:spcAft>
                        <a:buNone/>
                      </a:pPr>
                      <a:r>
                        <a:rPr lang="id"/>
                        <a:t>Menambah data di array pada posisi paling belakang</a:t>
                      </a:r>
                      <a:endParaRPr/>
                    </a:p>
                  </a:txBody>
                  <a:tcPr marL="91425" marR="91425" marT="91425" marB="91425"/>
                </a:tc>
              </a:tr>
              <a:tr h="381000">
                <a:tc>
                  <a:txBody>
                    <a:bodyPr/>
                    <a:lstStyle/>
                    <a:p>
                      <a:pPr marL="0" lvl="0" indent="0" algn="l" rtl="0">
                        <a:spcBef>
                          <a:spcPts val="0"/>
                        </a:spcBef>
                        <a:spcAft>
                          <a:spcPts val="0"/>
                        </a:spcAft>
                        <a:buNone/>
                      </a:pPr>
                      <a:r>
                        <a:rPr lang="id"/>
                        <a:t>unset($array[index])</a:t>
                      </a:r>
                      <a:endParaRPr/>
                    </a:p>
                  </a:txBody>
                  <a:tcPr marL="91425" marR="91425" marT="91425" marB="91425"/>
                </a:tc>
                <a:tc>
                  <a:txBody>
                    <a:bodyPr/>
                    <a:lstStyle/>
                    <a:p>
                      <a:pPr marL="0" lvl="0" indent="0" algn="l" rtl="0">
                        <a:spcBef>
                          <a:spcPts val="0"/>
                        </a:spcBef>
                        <a:spcAft>
                          <a:spcPts val="0"/>
                        </a:spcAft>
                        <a:buNone/>
                      </a:pPr>
                      <a:r>
                        <a:rPr lang="id"/>
                        <a:t>Menghapus data di array, index otomatis hilang dari array</a:t>
                      </a:r>
                      <a:endParaRPr/>
                    </a:p>
                  </a:txBody>
                  <a:tcPr marL="91425" marR="91425" marT="91425" marB="91425"/>
                </a:tc>
              </a:tr>
              <a:tr h="381000">
                <a:tc>
                  <a:txBody>
                    <a:bodyPr/>
                    <a:lstStyle/>
                    <a:p>
                      <a:pPr marL="0" lvl="0" indent="0" algn="l" rtl="0">
                        <a:spcBef>
                          <a:spcPts val="0"/>
                        </a:spcBef>
                        <a:spcAft>
                          <a:spcPts val="0"/>
                        </a:spcAft>
                        <a:buNone/>
                      </a:pPr>
                      <a:r>
                        <a:rPr lang="id"/>
                        <a:t>count($array)</a:t>
                      </a:r>
                      <a:endParaRPr/>
                    </a:p>
                  </a:txBody>
                  <a:tcPr marL="91425" marR="91425" marT="91425" marB="91425"/>
                </a:tc>
                <a:tc>
                  <a:txBody>
                    <a:bodyPr/>
                    <a:lstStyle/>
                    <a:p>
                      <a:pPr marL="0" lvl="0" indent="0" algn="l" rtl="0">
                        <a:spcBef>
                          <a:spcPts val="0"/>
                        </a:spcBef>
                        <a:spcAft>
                          <a:spcPts val="0"/>
                        </a:spcAft>
                        <a:buNone/>
                      </a:pPr>
                      <a:r>
                        <a:rPr lang="id"/>
                        <a:t>Mengambil total data di array</a:t>
                      </a: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Array</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990" t="20741" r="10354" b="18148"/>
          <a:stretch/>
        </p:blipFill>
        <p:spPr>
          <a:xfrm>
            <a:off x="853275" y="1853850"/>
            <a:ext cx="4191000" cy="314325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Sebagai Map</a:t>
            </a:r>
            <a:endParaRPr/>
          </a:p>
        </p:txBody>
      </p:sp>
      <p:sp>
        <p:nvSpPr>
          <p:cNvPr id="2" name="Subtitle 1"/>
          <p:cNvSpPr>
            <a:spLocks noGrp="1"/>
          </p:cNvSpPr>
          <p:nvPr>
            <p:ph type="subTitle" idx="1"/>
          </p:nvPr>
        </p:nvSpPr>
        <p:spPr/>
        <p:txBody>
          <a:bodyPr/>
          <a:lstStyle/>
          <a:p>
            <a:endParaRPr lang="en-US"/>
          </a:p>
        </p:txBody>
      </p:sp>
      <p:sp>
        <p:nvSpPr>
          <p:cNvPr id="426" name="Google Shape;426;p70"/>
          <p:cNvSpPr txBox="1">
            <a:spLocks noGrp="1"/>
          </p:cNvSpPr>
          <p:nvPr>
            <p:ph type="body" idx="2"/>
          </p:nvPr>
        </p:nvSpPr>
        <p:spPr>
          <a:xfrm>
            <a:off x="4562474" y="1352625"/>
            <a:ext cx="458152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Biasanya di kebanyakan bahasa pemrograman, terdapat tipe data bernama Map, yaitu asosiasi antara key dan value</a:t>
            </a:r>
            <a:endParaRPr dirty="0"/>
          </a:p>
          <a:p>
            <a:pPr marL="457200" lvl="0" indent="-311150" algn="l" rtl="0">
              <a:spcBef>
                <a:spcPts val="0"/>
              </a:spcBef>
              <a:spcAft>
                <a:spcPts val="0"/>
              </a:spcAft>
              <a:buSzPts val="1300"/>
              <a:buChar char="●"/>
            </a:pPr>
            <a:r>
              <a:rPr lang="id" dirty="0"/>
              <a:t>Namun di PHP, Map bisa dibuat menggunakan Array</a:t>
            </a:r>
            <a:endParaRPr dirty="0"/>
          </a:p>
          <a:p>
            <a:pPr marL="457200" lvl="0" indent="-311150" algn="l" rtl="0">
              <a:spcBef>
                <a:spcPts val="0"/>
              </a:spcBef>
              <a:spcAft>
                <a:spcPts val="0"/>
              </a:spcAft>
              <a:buSzPts val="1300"/>
              <a:buChar char="●"/>
            </a:pPr>
            <a:r>
              <a:rPr lang="id" dirty="0"/>
              <a:t>Secara default Array akan menggunakan index (number) sebagai key dan value nya kita bisa bebas memasukkan data ke dalam Array</a:t>
            </a:r>
            <a:endParaRPr dirty="0"/>
          </a:p>
          <a:p>
            <a:pPr marL="457200" lvl="0" indent="-311150" algn="l" rtl="0">
              <a:spcBef>
                <a:spcPts val="0"/>
              </a:spcBef>
              <a:spcAft>
                <a:spcPts val="0"/>
              </a:spcAft>
              <a:buSzPts val="1300"/>
              <a:buChar char="●"/>
            </a:pPr>
            <a:r>
              <a:rPr lang="id" dirty="0"/>
              <a:t>Namun jika kita ingin, kita juga bisa mengubah index nya tidak harus menggunakan number, bisa gunakan tipe data lain, seperti string misal nya</a:t>
            </a:r>
            <a:endParaRPr dirty="0"/>
          </a:p>
          <a:p>
            <a:pPr marL="457200" lvl="0" indent="-311150" algn="l" rtl="0">
              <a:spcBef>
                <a:spcPts val="0"/>
              </a:spcBef>
              <a:spcAft>
                <a:spcPts val="0"/>
              </a:spcAft>
              <a:buSzPts val="1300"/>
              <a:buChar char="●"/>
            </a:pPr>
            <a:r>
              <a:rPr lang="id" dirty="0"/>
              <a:t>Hal tersebut terlihat seperti Map di bahasa pemrograman lain</a:t>
            </a:r>
            <a:endParaRPr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Map</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985" t="24814" r="10817" b="14814"/>
          <a:stretch/>
        </p:blipFill>
        <p:spPr>
          <a:xfrm>
            <a:off x="729450" y="1853850"/>
            <a:ext cx="4429126" cy="310515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di dalam Array</a:t>
            </a:r>
            <a:endParaRPr/>
          </a:p>
        </p:txBody>
      </p:sp>
      <p:sp>
        <p:nvSpPr>
          <p:cNvPr id="2" name="Subtitle 1"/>
          <p:cNvSpPr>
            <a:spLocks noGrp="1"/>
          </p:cNvSpPr>
          <p:nvPr>
            <p:ph type="subTitle" idx="1"/>
          </p:nvPr>
        </p:nvSpPr>
        <p:spPr/>
        <p:txBody>
          <a:bodyPr/>
          <a:lstStyle/>
          <a:p>
            <a:endParaRPr lang="en-US"/>
          </a:p>
        </p:txBody>
      </p:sp>
      <p:sp>
        <p:nvSpPr>
          <p:cNvPr id="438" name="Google Shape;438;p72"/>
          <p:cNvSpPr txBox="1">
            <a:spLocks noGrp="1"/>
          </p:cNvSpPr>
          <p:nvPr>
            <p:ph type="body" idx="2"/>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Seperti dijelaskan di awal, Array di PHP bisa berisikan data apapun</a:t>
            </a:r>
            <a:endParaRPr dirty="0"/>
          </a:p>
          <a:p>
            <a:pPr marL="457200" lvl="0" indent="-311150" algn="l" rtl="0">
              <a:spcBef>
                <a:spcPts val="0"/>
              </a:spcBef>
              <a:spcAft>
                <a:spcPts val="0"/>
              </a:spcAft>
              <a:buSzPts val="1300"/>
              <a:buChar char="●"/>
            </a:pPr>
            <a:r>
              <a:rPr lang="id" dirty="0"/>
              <a:t>Sehingga kita juga bisa membuat array di dalam array jika memang dibutuhkan</a:t>
            </a:r>
            <a:endParaRPr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di dalam Array</a:t>
            </a:r>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9254" t="20000" r="14129" b="22524"/>
          <a:stretch/>
        </p:blipFill>
        <p:spPr>
          <a:xfrm>
            <a:off x="885825" y="1853850"/>
            <a:ext cx="3343276" cy="2956275"/>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Aritmatika</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Kenapa Belajar PHP</a:t>
            </a:r>
            <a:endParaRPr dirty="0"/>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7239000" cy="2773470"/>
        </p:xfrm>
        <a:graphic>
          <a:graphicData uri="http://schemas.openxmlformats.org/drawingml/2006/table">
            <a:tbl>
              <a:tblPr>
                <a:noFill/>
                <a:tableStyleId>{69F0ED33-2551-4413-B667-DAFA537C2613}</a:tableStyleId>
              </a:tblPr>
              <a:tblGrid>
                <a:gridCol w="3619500"/>
                <a:gridCol w="361950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+$variable</a:t>
                      </a:r>
                      <a:endParaRPr/>
                    </a:p>
                  </a:txBody>
                  <a:tcPr marL="91425" marR="91425" marT="91425" marB="91425"/>
                </a:tc>
                <a:tc>
                  <a:txBody>
                    <a:bodyPr/>
                    <a:lstStyle/>
                    <a:p>
                      <a:pPr marL="0" lvl="0" indent="0" algn="l" rtl="0">
                        <a:spcBef>
                          <a:spcPts val="0"/>
                        </a:spcBef>
                        <a:spcAft>
                          <a:spcPts val="0"/>
                        </a:spcAft>
                        <a:buNone/>
                      </a:pPr>
                      <a:r>
                        <a:rPr lang="id"/>
                        <a:t>Positif</a:t>
                      </a:r>
                      <a:endParaRPr/>
                    </a:p>
                  </a:txBody>
                  <a:tcPr marL="91425" marR="91425" marT="91425" marB="91425"/>
                </a:tc>
              </a:tr>
              <a:tr h="381000">
                <a:tc>
                  <a:txBody>
                    <a:bodyPr/>
                    <a:lstStyle/>
                    <a:p>
                      <a:pPr marL="0" lvl="0" indent="0" algn="l" rtl="0">
                        <a:spcBef>
                          <a:spcPts val="0"/>
                        </a:spcBef>
                        <a:spcAft>
                          <a:spcPts val="0"/>
                        </a:spcAft>
                        <a:buNone/>
                      </a:pPr>
                      <a:r>
                        <a:rPr lang="id"/>
                        <a:t>-$variable</a:t>
                      </a:r>
                      <a:endParaRPr/>
                    </a:p>
                  </a:txBody>
                  <a:tcPr marL="91425" marR="91425" marT="91425" marB="91425"/>
                </a:tc>
                <a:tc>
                  <a:txBody>
                    <a:bodyPr/>
                    <a:lstStyle/>
                    <a:p>
                      <a:pPr marL="0" lvl="0" indent="0" algn="l" rtl="0">
                        <a:spcBef>
                          <a:spcPts val="0"/>
                        </a:spcBef>
                        <a:spcAft>
                          <a:spcPts val="0"/>
                        </a:spcAft>
                        <a:buNone/>
                      </a:pPr>
                      <a:r>
                        <a:rPr lang="id"/>
                        <a:t>Negatif</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Penambahan</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Pengurangan</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Perkalian</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Pembagian</a:t>
                      </a: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7239000" cy="1188630"/>
        </p:xfrm>
        <a:graphic>
          <a:graphicData uri="http://schemas.openxmlformats.org/drawingml/2006/table">
            <a:tbl>
              <a:tblPr>
                <a:noFill/>
                <a:tableStyleId>{69F0ED33-2551-4413-B667-DAFA537C2613}</a:tableStyleId>
              </a:tblPr>
              <a:tblGrid>
                <a:gridCol w="3619500"/>
                <a:gridCol w="361950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Sisa bagi</a:t>
                      </a:r>
                      <a:endParaRPr/>
                    </a:p>
                  </a:txBody>
                  <a:tcPr marL="91425" marR="91425" marT="91425" marB="91425"/>
                </a:tc>
              </a:tr>
              <a:tr h="381000">
                <a:tc>
                  <a:txBody>
                    <a:bodyPr/>
                    <a:lstStyle/>
                    <a:p>
                      <a:pPr marL="0" lvl="0" indent="0" algn="l" rtl="0">
                        <a:spcBef>
                          <a:spcPts val="0"/>
                        </a:spcBef>
                        <a:spcAft>
                          <a:spcPts val="0"/>
                        </a:spcAft>
                        <a:buNone/>
                      </a:pPr>
                      <a:r>
                        <a:rPr lang="id"/>
                        <a:t>$variable ** $variable</a:t>
                      </a:r>
                      <a:endParaRPr/>
                    </a:p>
                  </a:txBody>
                  <a:tcPr marL="91425" marR="91425" marT="91425" marB="91425"/>
                </a:tc>
                <a:tc>
                  <a:txBody>
                    <a:bodyPr/>
                    <a:lstStyle/>
                    <a:p>
                      <a:pPr marL="0" lvl="0" indent="0" algn="l" rtl="0">
                        <a:spcBef>
                          <a:spcPts val="0"/>
                        </a:spcBef>
                        <a:spcAft>
                          <a:spcPts val="0"/>
                        </a:spcAft>
                        <a:buNone/>
                      </a:pPr>
                      <a:r>
                        <a:rPr lang="id"/>
                        <a:t>Pangkat</a:t>
                      </a: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Penugasan</a:t>
            </a:r>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Penugasan</a:t>
            </a:r>
            <a:endParaRPr/>
          </a:p>
        </p:txBody>
      </p:sp>
      <p:sp>
        <p:nvSpPr>
          <p:cNvPr id="478" name="Google Shape;478;p7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Operator penugasan di PHP sama seperti bahasa pemrograman lain, yaitu dengan menggunakan karakter = (sama dengan)</a:t>
            </a:r>
            <a:endParaRPr/>
          </a:p>
          <a:p>
            <a:pPr marL="457200" lvl="0" indent="-311150" algn="l" rtl="0">
              <a:spcBef>
                <a:spcPts val="0"/>
              </a:spcBef>
              <a:spcAft>
                <a:spcPts val="0"/>
              </a:spcAft>
              <a:buSzPts val="1300"/>
              <a:buChar char="●"/>
            </a:pPr>
            <a:r>
              <a:rPr lang="id"/>
              <a:t>Operator penugasan sudah sering kita gunakan, terutama ketika mengubah value sebuah variable</a:t>
            </a:r>
            <a:endParaRPr/>
          </a:p>
          <a:p>
            <a:pPr marL="457200" lvl="0" indent="-311150" algn="l" rtl="0">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7239000" cy="2377260"/>
        </p:xfrm>
        <a:graphic>
          <a:graphicData uri="http://schemas.openxmlformats.org/drawingml/2006/table">
            <a:tbl>
              <a:tblPr>
                <a:noFill/>
                <a:tableStyleId>{69F0ED33-2551-4413-B667-DAFA537C2613}</a:tableStyleId>
              </a:tblPr>
              <a:tblGrid>
                <a:gridCol w="3619500"/>
                <a:gridCol w="3619500"/>
              </a:tblGrid>
              <a:tr h="381000">
                <a:tc>
                  <a:txBody>
                    <a:bodyPr/>
                    <a:lstStyle/>
                    <a:p>
                      <a:pPr marL="0" lvl="0" indent="0" algn="l" rtl="0">
                        <a:spcBef>
                          <a:spcPts val="0"/>
                        </a:spcBef>
                        <a:spcAft>
                          <a:spcPts val="0"/>
                        </a:spcAft>
                        <a:buNone/>
                      </a:pPr>
                      <a:r>
                        <a:rPr lang="id"/>
                        <a:t>Penugasan</a:t>
                      </a:r>
                      <a:endParaRPr/>
                    </a:p>
                  </a:txBody>
                  <a:tcPr marL="91425" marR="91425" marT="91425" marB="91425"/>
                </a:tc>
                <a:tc>
                  <a:txBody>
                    <a:bodyPr/>
                    <a:lstStyle/>
                    <a:p>
                      <a:pPr marL="0" lvl="0" indent="0" algn="l" rtl="0">
                        <a:spcBef>
                          <a:spcPts val="0"/>
                        </a:spcBef>
                        <a:spcAft>
                          <a:spcPts val="0"/>
                        </a:spcAft>
                        <a:buNone/>
                      </a:pPr>
                      <a:r>
                        <a:rPr lang="id"/>
                        <a:t>Keterangan</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$a = $a % b</a:t>
                      </a:r>
                      <a:endParaRPr/>
                    </a:p>
                  </a:txBody>
                  <a:tcPr marL="91425" marR="91425" marT="91425" marB="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sp>
        <p:nvSpPr>
          <p:cNvPr id="501" name="Google Shape;501;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Operator perbandingan, seperti namanya, digunakan untuk membandingan dua buat value</a:t>
            </a:r>
            <a:endParaRPr/>
          </a:p>
          <a:p>
            <a:pPr marL="457200" lvl="0" indent="-311150" algn="l" rtl="0">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7239000" cy="2834490"/>
        </p:xfrm>
        <a:graphic>
          <a:graphicData uri="http://schemas.openxmlformats.org/drawingml/2006/table">
            <a:tbl>
              <a:tblPr>
                <a:noFill/>
                <a:tableStyleId>{69F0ED33-2551-4413-B667-DAFA537C2613}</a:tableStyleId>
              </a:tblPr>
              <a:tblGrid>
                <a:gridCol w="1229675"/>
                <a:gridCol w="1860775"/>
                <a:gridCol w="414855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Nama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Sama dengan</a:t>
                      </a:r>
                      <a:endParaRPr/>
                    </a:p>
                  </a:txBody>
                  <a:tcPr marL="91425" marR="91425" marT="91425" marB="91425"/>
                </a:tc>
                <a:tc>
                  <a:txBody>
                    <a:bodyPr/>
                    <a:lstStyle/>
                    <a:p>
                      <a:pPr marL="0" lvl="0" indent="0" algn="l" rtl="0">
                        <a:spcBef>
                          <a:spcPts val="0"/>
                        </a:spcBef>
                        <a:spcAft>
                          <a:spcPts val="0"/>
                        </a:spcAft>
                        <a:buNone/>
                      </a:pPr>
                      <a:r>
                        <a:rPr lang="id"/>
                        <a:t>true jika $a sama dengan $b setelah dilakukan konversi tipe data</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Identik</a:t>
                      </a:r>
                      <a:endParaRPr/>
                    </a:p>
                  </a:txBody>
                  <a:tcPr marL="91425" marR="91425" marT="91425" marB="91425"/>
                </a:tc>
                <a:tc>
                  <a:txBody>
                    <a:bodyPr/>
                    <a:lstStyle/>
                    <a:p>
                      <a:pPr marL="0" lvl="0" indent="0" algn="l" rtl="0">
                        <a:spcBef>
                          <a:spcPts val="0"/>
                        </a:spcBef>
                        <a:spcAft>
                          <a:spcPts val="0"/>
                        </a:spcAft>
                        <a:buNone/>
                      </a:pPr>
                      <a:r>
                        <a:rPr lang="id"/>
                        <a:t>true jika $a sama dengan $b dan memiliki tipe data yang sama</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Tidak sama dengan</a:t>
                      </a:r>
                      <a:endParaRPr/>
                    </a:p>
                  </a:txBody>
                  <a:tcPr marL="91425" marR="91425" marT="91425" marB="91425"/>
                </a:tc>
                <a:tc>
                  <a:txBody>
                    <a:bodyPr/>
                    <a:lstStyle/>
                    <a:p>
                      <a:pPr marL="0" lvl="0" indent="0" algn="l" rtl="0">
                        <a:spcBef>
                          <a:spcPts val="0"/>
                        </a:spcBef>
                        <a:spcAft>
                          <a:spcPts val="0"/>
                        </a:spcAft>
                        <a:buNone/>
                      </a:pPr>
                      <a:r>
                        <a:rPr lang="id"/>
                        <a:t>true jika $a tidak sama dengan $b setelah dilakukan konversi tipe data</a:t>
                      </a:r>
                      <a:endParaRPr/>
                    </a:p>
                  </a:txBody>
                  <a:tcPr marL="91425" marR="91425" marT="91425" marB="91425"/>
                </a:tc>
              </a:tr>
              <a:tr h="381000">
                <a:tc>
                  <a:txBody>
                    <a:bodyPr/>
                    <a:lstStyle/>
                    <a:p>
                      <a:pPr marL="0" lvl="0" indent="0" algn="l" rtl="0">
                        <a:spcBef>
                          <a:spcPts val="0"/>
                        </a:spcBef>
                        <a:spcAft>
                          <a:spcPts val="0"/>
                        </a:spcAft>
                        <a:buNone/>
                      </a:pPr>
                      <a:r>
                        <a:rPr lang="id"/>
                        <a:t>$a &lt;&gt; $b</a:t>
                      </a:r>
                      <a:endParaRPr/>
                    </a:p>
                  </a:txBody>
                  <a:tcPr marL="91425" marR="91425" marT="91425" marB="91425"/>
                </a:tc>
                <a:tc>
                  <a:txBody>
                    <a:bodyPr/>
                    <a:lstStyle/>
                    <a:p>
                      <a:pPr marL="0" lvl="0" indent="0" algn="l" rtl="0">
                        <a:spcBef>
                          <a:spcPts val="0"/>
                        </a:spcBef>
                        <a:spcAft>
                          <a:spcPts val="0"/>
                        </a:spcAft>
                        <a:buNone/>
                      </a:pPr>
                      <a:r>
                        <a:rPr lang="id"/>
                        <a:t>Tidak sama dengan</a:t>
                      </a:r>
                      <a:endParaRPr/>
                    </a:p>
                  </a:txBody>
                  <a:tcPr marL="91425" marR="91425" marT="91425" marB="91425"/>
                </a:tc>
                <a:tc>
                  <a:txBody>
                    <a:bodyPr/>
                    <a:lstStyle/>
                    <a:p>
                      <a:pPr marL="0" lvl="0" indent="0" algn="l" rtl="0">
                        <a:spcBef>
                          <a:spcPts val="0"/>
                        </a:spcBef>
                        <a:spcAft>
                          <a:spcPts val="0"/>
                        </a:spcAft>
                        <a:buNone/>
                      </a:pPr>
                      <a:r>
                        <a:rPr lang="id"/>
                        <a:t>true jika $a tidak sama dengan $b setelah dilakukan konversi tipe data</a:t>
                      </a:r>
                      <a:endParaRPr/>
                    </a:p>
                  </a:txBody>
                  <a:tcPr marL="91425" marR="91425" marT="91425" marB="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Proses Development PHP</a:t>
            </a:r>
            <a:endParaRPr dirty="0"/>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7239000" cy="3017340"/>
        </p:xfrm>
        <a:graphic>
          <a:graphicData uri="http://schemas.openxmlformats.org/drawingml/2006/table">
            <a:tbl>
              <a:tblPr>
                <a:noFill/>
                <a:tableStyleId>{69F0ED33-2551-4413-B667-DAFA537C2613}</a:tableStyleId>
              </a:tblPr>
              <a:tblGrid>
                <a:gridCol w="1229675"/>
                <a:gridCol w="1860775"/>
                <a:gridCol w="414855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Nama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Tidak identik</a:t>
                      </a:r>
                      <a:endParaRPr/>
                    </a:p>
                  </a:txBody>
                  <a:tcPr marL="91425" marR="91425" marT="91425" marB="91425"/>
                </a:tc>
                <a:tc>
                  <a:txBody>
                    <a:bodyPr/>
                    <a:lstStyle/>
                    <a:p>
                      <a:pPr marL="0" lvl="0" indent="0" algn="l" rtl="0">
                        <a:spcBef>
                          <a:spcPts val="0"/>
                        </a:spcBef>
                        <a:spcAft>
                          <a:spcPts val="0"/>
                        </a:spcAft>
                        <a:buNone/>
                      </a:pPr>
                      <a:r>
                        <a:rPr lang="id"/>
                        <a:t>true jika $a tidak sama dengan $b atau tidak sama tipe data</a:t>
                      </a:r>
                      <a:endParaRPr/>
                    </a:p>
                  </a:txBody>
                  <a:tcPr marL="91425" marR="91425" marT="91425" marB="91425"/>
                </a:tc>
              </a:tr>
              <a:tr h="381000">
                <a:tc>
                  <a:txBody>
                    <a:bodyPr/>
                    <a:lstStyle/>
                    <a:p>
                      <a:pPr marL="0" lvl="0" indent="0" algn="l" rtl="0">
                        <a:spcBef>
                          <a:spcPts val="0"/>
                        </a:spcBef>
                        <a:spcAft>
                          <a:spcPts val="0"/>
                        </a:spcAft>
                        <a:buNone/>
                      </a:pPr>
                      <a:r>
                        <a:rPr lang="id"/>
                        <a:t>$a &lt; $b</a:t>
                      </a:r>
                      <a:endParaRPr/>
                    </a:p>
                  </a:txBody>
                  <a:tcPr marL="91425" marR="91425" marT="91425" marB="91425"/>
                </a:tc>
                <a:tc>
                  <a:txBody>
                    <a:bodyPr/>
                    <a:lstStyle/>
                    <a:p>
                      <a:pPr marL="0" lvl="0" indent="0" algn="l" rtl="0">
                        <a:spcBef>
                          <a:spcPts val="0"/>
                        </a:spcBef>
                        <a:spcAft>
                          <a:spcPts val="0"/>
                        </a:spcAft>
                        <a:buNone/>
                      </a:pPr>
                      <a:r>
                        <a:rPr lang="id"/>
                        <a:t>Kurang dari</a:t>
                      </a:r>
                      <a:endParaRPr/>
                    </a:p>
                  </a:txBody>
                  <a:tcPr marL="91425" marR="91425" marT="91425" marB="91425"/>
                </a:tc>
                <a:tc>
                  <a:txBody>
                    <a:bodyPr/>
                    <a:lstStyle/>
                    <a:p>
                      <a:pPr marL="0" lvl="0" indent="0" algn="l" rtl="0">
                        <a:spcBef>
                          <a:spcPts val="0"/>
                        </a:spcBef>
                        <a:spcAft>
                          <a:spcPts val="0"/>
                        </a:spcAft>
                        <a:buNone/>
                      </a:pPr>
                      <a:r>
                        <a:rPr lang="id"/>
                        <a:t>true jika $a kurang dari $b</a:t>
                      </a:r>
                      <a:endParaRPr/>
                    </a:p>
                  </a:txBody>
                  <a:tcPr marL="91425" marR="91425" marT="91425" marB="91425"/>
                </a:tc>
              </a:tr>
              <a:tr h="381000">
                <a:tc>
                  <a:txBody>
                    <a:bodyPr/>
                    <a:lstStyle/>
                    <a:p>
                      <a:pPr marL="0" lvl="0" indent="0" algn="l" rtl="0">
                        <a:spcBef>
                          <a:spcPts val="0"/>
                        </a:spcBef>
                        <a:spcAft>
                          <a:spcPts val="0"/>
                        </a:spcAft>
                        <a:buNone/>
                      </a:pPr>
                      <a:r>
                        <a:rPr lang="id"/>
                        <a:t>$a &lt;= $b</a:t>
                      </a:r>
                      <a:endParaRPr/>
                    </a:p>
                  </a:txBody>
                  <a:tcPr marL="91425" marR="91425" marT="91425" marB="91425"/>
                </a:tc>
                <a:tc>
                  <a:txBody>
                    <a:bodyPr/>
                    <a:lstStyle/>
                    <a:p>
                      <a:pPr marL="0" lvl="0" indent="0" algn="l" rtl="0">
                        <a:spcBef>
                          <a:spcPts val="0"/>
                        </a:spcBef>
                        <a:spcAft>
                          <a:spcPts val="0"/>
                        </a:spcAft>
                        <a:buNone/>
                      </a:pPr>
                      <a:r>
                        <a:rPr lang="id"/>
                        <a:t>Kurang dari atau sama dengan</a:t>
                      </a:r>
                      <a:endParaRPr/>
                    </a:p>
                  </a:txBody>
                  <a:tcPr marL="91425" marR="91425" marT="91425" marB="91425"/>
                </a:tc>
                <a:tc>
                  <a:txBody>
                    <a:bodyPr/>
                    <a:lstStyle/>
                    <a:p>
                      <a:pPr marL="0" lvl="0" indent="0" algn="l" rtl="0">
                        <a:spcBef>
                          <a:spcPts val="0"/>
                        </a:spcBef>
                        <a:spcAft>
                          <a:spcPts val="0"/>
                        </a:spcAft>
                        <a:buNone/>
                      </a:pPr>
                      <a:r>
                        <a:rPr lang="id"/>
                        <a:t>true jika $a kurang dari atau sama dengan $b</a:t>
                      </a:r>
                      <a:endParaRPr/>
                    </a:p>
                  </a:txBody>
                  <a:tcPr marL="91425" marR="91425" marT="91425" marB="91425"/>
                </a:tc>
              </a:tr>
              <a:tr h="381000">
                <a:tc>
                  <a:txBody>
                    <a:bodyPr/>
                    <a:lstStyle/>
                    <a:p>
                      <a:pPr marL="0" lvl="0" indent="0" algn="l" rtl="0">
                        <a:spcBef>
                          <a:spcPts val="0"/>
                        </a:spcBef>
                        <a:spcAft>
                          <a:spcPts val="0"/>
                        </a:spcAft>
                        <a:buNone/>
                      </a:pPr>
                      <a:r>
                        <a:rPr lang="id"/>
                        <a:t>$a &gt; $b</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a:t>Lebih dari </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a:t>true jika $a lebih dari $b</a:t>
                      </a:r>
                      <a:endParaRPr/>
                    </a:p>
                  </a:txBody>
                  <a:tcPr marL="91425" marR="91425" marT="91425" marB="91425">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id"/>
                        <a:t>$a &gt;= $b</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a:t>Lebih dari sama dengan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a:t>true jika $a lebih dari atau sama dengan $b</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sp>
        <p:nvSpPr>
          <p:cNvPr id="530" name="Google Shape;530;p8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Operator logika adalah operator untuk membandingkan dua nilai boolean</a:t>
            </a:r>
            <a:endParaRPr/>
          </a:p>
          <a:p>
            <a:pPr marL="457200" lvl="0" indent="-311150" algn="l" rtl="0">
              <a:spcBef>
                <a:spcPts val="0"/>
              </a:spcBef>
              <a:spcAft>
                <a:spcPts val="0"/>
              </a:spcAft>
              <a:buSzPts val="1300"/>
              <a:buChar char="●"/>
            </a:pPr>
            <a:r>
              <a:rPr lang="id"/>
              <a:t>Hasil dari operator logika adalah boolean lagi</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7239000" cy="2773470"/>
        </p:xfrm>
        <a:graphic>
          <a:graphicData uri="http://schemas.openxmlformats.org/drawingml/2006/table">
            <a:tbl>
              <a:tblPr>
                <a:noFill/>
                <a:tableStyleId>{69F0ED33-2551-4413-B667-DAFA537C2613}</a:tableStyleId>
              </a:tblPr>
              <a:tblGrid>
                <a:gridCol w="1324350"/>
                <a:gridCol w="1071900"/>
                <a:gridCol w="484275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B7B7B7"/>
                    </a:solidFill>
                  </a:tcPr>
                </a:tc>
                <a:tc>
                  <a:txBody>
                    <a:bodyPr/>
                    <a:lstStyle/>
                    <a:p>
                      <a:pPr marL="0" lvl="0" indent="0" algn="l" rtl="0">
                        <a:spcBef>
                          <a:spcPts val="0"/>
                        </a:spcBef>
                        <a:spcAft>
                          <a:spcPts val="0"/>
                        </a:spcAft>
                        <a:buNone/>
                      </a:pPr>
                      <a:r>
                        <a:rPr lang="id"/>
                        <a:t>Nama</a:t>
                      </a:r>
                      <a:endParaRPr/>
                    </a:p>
                  </a:txBody>
                  <a:tcPr marL="91425" marR="91425" marT="91425" marB="91425">
                    <a:solidFill>
                      <a:srgbClr val="B7B7B7"/>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B7B7B7"/>
                    </a:solidFill>
                  </a:tcPr>
                </a:tc>
              </a:tr>
              <a:tr h="381000">
                <a:tc>
                  <a:txBody>
                    <a:bodyPr/>
                    <a:lstStyle/>
                    <a:p>
                      <a:pPr marL="0" lvl="0" indent="0" algn="l" rtl="0">
                        <a:spcBef>
                          <a:spcPts val="0"/>
                        </a:spcBef>
                        <a:spcAft>
                          <a:spcPts val="0"/>
                        </a:spcAft>
                        <a:buNone/>
                      </a:pPr>
                      <a:r>
                        <a:rPr lang="id"/>
                        <a:t>$a &amp;&amp; $b</a:t>
                      </a:r>
                      <a:endParaRPr/>
                    </a:p>
                  </a:txBody>
                  <a:tcPr marL="91425" marR="91425" marT="91425" marB="91425"/>
                </a:tc>
                <a:tc>
                  <a:txBody>
                    <a:bodyPr/>
                    <a:lstStyle/>
                    <a:p>
                      <a:pPr marL="0" lvl="0" indent="0" algn="l" rtl="0">
                        <a:spcBef>
                          <a:spcPts val="0"/>
                        </a:spcBef>
                        <a:spcAft>
                          <a:spcPts val="0"/>
                        </a:spcAft>
                        <a:buNone/>
                      </a:pPr>
                      <a:r>
                        <a:rPr lang="id"/>
                        <a:t>And</a:t>
                      </a:r>
                      <a:endParaRPr/>
                    </a:p>
                  </a:txBody>
                  <a:tcPr marL="91425" marR="91425" marT="91425" marB="91425"/>
                </a:tc>
                <a:tc>
                  <a:txBody>
                    <a:bodyPr/>
                    <a:lstStyle/>
                    <a:p>
                      <a:pPr marL="0" lvl="0" indent="0" algn="l" rtl="0">
                        <a:spcBef>
                          <a:spcPts val="0"/>
                        </a:spcBef>
                        <a:spcAft>
                          <a:spcPts val="0"/>
                        </a:spcAft>
                        <a:buNone/>
                      </a:pPr>
                      <a:r>
                        <a:rPr lang="id"/>
                        <a:t>true jika $a dan $b keduanya true</a:t>
                      </a:r>
                      <a:endParaRPr/>
                    </a:p>
                  </a:txBody>
                  <a:tcPr marL="91425" marR="91425" marT="91425" marB="91425"/>
                </a:tc>
              </a:tr>
              <a:tr h="381000">
                <a:tc>
                  <a:txBody>
                    <a:bodyPr/>
                    <a:lstStyle/>
                    <a:p>
                      <a:pPr marL="0" lvl="0" indent="0" algn="l" rtl="0">
                        <a:spcBef>
                          <a:spcPts val="0"/>
                        </a:spcBef>
                        <a:spcAft>
                          <a:spcPts val="0"/>
                        </a:spcAft>
                        <a:buNone/>
                      </a:pPr>
                      <a:r>
                        <a:rPr lang="id"/>
                        <a:t>$a and $b</a:t>
                      </a:r>
                      <a:endParaRPr/>
                    </a:p>
                  </a:txBody>
                  <a:tcPr marL="91425" marR="91425" marT="91425" marB="91425"/>
                </a:tc>
                <a:tc>
                  <a:txBody>
                    <a:bodyPr/>
                    <a:lstStyle/>
                    <a:p>
                      <a:pPr marL="0" lvl="0" indent="0" algn="l" rtl="0">
                        <a:spcBef>
                          <a:spcPts val="0"/>
                        </a:spcBef>
                        <a:spcAft>
                          <a:spcPts val="0"/>
                        </a:spcAft>
                        <a:buNone/>
                      </a:pPr>
                      <a:r>
                        <a:rPr lang="id"/>
                        <a:t>And</a:t>
                      </a:r>
                      <a:endParaRPr/>
                    </a:p>
                  </a:txBody>
                  <a:tcPr marL="91425" marR="91425" marT="91425" marB="91425"/>
                </a:tc>
                <a:tc>
                  <a:txBody>
                    <a:bodyPr/>
                    <a:lstStyle/>
                    <a:p>
                      <a:pPr marL="0" lvl="0" indent="0" algn="l" rtl="0">
                        <a:spcBef>
                          <a:spcPts val="0"/>
                        </a:spcBef>
                        <a:spcAft>
                          <a:spcPts val="0"/>
                        </a:spcAft>
                        <a:buNone/>
                      </a:pPr>
                      <a:r>
                        <a:rPr lang="id"/>
                        <a:t>true jika $a dan $b keduanya true</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Or</a:t>
                      </a:r>
                      <a:endParaRPr/>
                    </a:p>
                  </a:txBody>
                  <a:tcPr marL="91425" marR="91425" marT="91425" marB="91425"/>
                </a:tc>
                <a:tc>
                  <a:txBody>
                    <a:bodyPr/>
                    <a:lstStyle/>
                    <a:p>
                      <a:pPr marL="0" lvl="0" indent="0" algn="l" rtl="0">
                        <a:spcBef>
                          <a:spcPts val="0"/>
                        </a:spcBef>
                        <a:spcAft>
                          <a:spcPts val="0"/>
                        </a:spcAft>
                        <a:buNone/>
                      </a:pPr>
                      <a:r>
                        <a:rPr lang="id"/>
                        <a:t>true jika $a dan $b salah satu atau keduanya true</a:t>
                      </a:r>
                      <a:endParaRPr/>
                    </a:p>
                  </a:txBody>
                  <a:tcPr marL="91425" marR="91425" marT="91425" marB="91425"/>
                </a:tc>
              </a:tr>
              <a:tr h="381000">
                <a:tc>
                  <a:txBody>
                    <a:bodyPr/>
                    <a:lstStyle/>
                    <a:p>
                      <a:pPr marL="0" lvl="0" indent="0" algn="l" rtl="0">
                        <a:spcBef>
                          <a:spcPts val="0"/>
                        </a:spcBef>
                        <a:spcAft>
                          <a:spcPts val="0"/>
                        </a:spcAft>
                        <a:buNone/>
                      </a:pPr>
                      <a:r>
                        <a:rPr lang="id"/>
                        <a:t>$a or $b</a:t>
                      </a:r>
                      <a:endParaRPr/>
                    </a:p>
                  </a:txBody>
                  <a:tcPr marL="91425" marR="91425" marT="91425" marB="91425"/>
                </a:tc>
                <a:tc>
                  <a:txBody>
                    <a:bodyPr/>
                    <a:lstStyle/>
                    <a:p>
                      <a:pPr marL="0" lvl="0" indent="0" algn="l" rtl="0">
                        <a:spcBef>
                          <a:spcPts val="0"/>
                        </a:spcBef>
                        <a:spcAft>
                          <a:spcPts val="0"/>
                        </a:spcAft>
                        <a:buNone/>
                      </a:pPr>
                      <a:r>
                        <a:rPr lang="id"/>
                        <a:t>Or</a:t>
                      </a:r>
                      <a:endParaRPr/>
                    </a:p>
                  </a:txBody>
                  <a:tcPr marL="91425" marR="91425" marT="91425" marB="91425"/>
                </a:tc>
                <a:tc>
                  <a:txBody>
                    <a:bodyPr/>
                    <a:lstStyle/>
                    <a:p>
                      <a:pPr marL="0" lvl="0" indent="0" algn="l" rtl="0">
                        <a:spcBef>
                          <a:spcPts val="0"/>
                        </a:spcBef>
                        <a:spcAft>
                          <a:spcPts val="0"/>
                        </a:spcAft>
                        <a:buNone/>
                      </a:pPr>
                      <a:r>
                        <a:rPr lang="id"/>
                        <a:t>true jika $a dan $b salah satu atau keduanya true </a:t>
                      </a:r>
                      <a:endParaRPr/>
                    </a:p>
                  </a:txBody>
                  <a:tcPr marL="91425" marR="91425" marT="91425" marB="91425"/>
                </a:tc>
              </a:tr>
              <a:tr h="381000">
                <a:tc>
                  <a:txBody>
                    <a:bodyPr/>
                    <a:lstStyle/>
                    <a:p>
                      <a:pPr marL="0" lvl="0" indent="0" algn="l" rtl="0">
                        <a:spcBef>
                          <a:spcPts val="0"/>
                        </a:spcBef>
                        <a:spcAft>
                          <a:spcPts val="0"/>
                        </a:spcAft>
                        <a:buNone/>
                      </a:pPr>
                      <a:r>
                        <a:rPr lang="id"/>
                        <a:t>! $a</a:t>
                      </a:r>
                      <a:endParaRPr/>
                    </a:p>
                  </a:txBody>
                  <a:tcPr marL="91425" marR="91425" marT="91425" marB="91425"/>
                </a:tc>
                <a:tc>
                  <a:txBody>
                    <a:bodyPr/>
                    <a:lstStyle/>
                    <a:p>
                      <a:pPr marL="0" lvl="0" indent="0" algn="l" rtl="0">
                        <a:spcBef>
                          <a:spcPts val="0"/>
                        </a:spcBef>
                        <a:spcAft>
                          <a:spcPts val="0"/>
                        </a:spcAft>
                        <a:buNone/>
                      </a:pPr>
                      <a:r>
                        <a:rPr lang="id"/>
                        <a:t>Not</a:t>
                      </a:r>
                      <a:endParaRPr/>
                    </a:p>
                  </a:txBody>
                  <a:tcPr marL="91425" marR="91425" marT="91425" marB="91425"/>
                </a:tc>
                <a:tc>
                  <a:txBody>
                    <a:bodyPr/>
                    <a:lstStyle/>
                    <a:p>
                      <a:pPr marL="0" lvl="0" indent="0" algn="l" rtl="0">
                        <a:spcBef>
                          <a:spcPts val="0"/>
                        </a:spcBef>
                        <a:spcAft>
                          <a:spcPts val="0"/>
                        </a:spcAft>
                        <a:buNone/>
                      </a:pPr>
                      <a:r>
                        <a:rPr lang="id"/>
                        <a:t>true jika $a bernilai false</a:t>
                      </a:r>
                      <a:endParaRPr/>
                    </a:p>
                  </a:txBody>
                  <a:tcPr marL="91425" marR="91425" marT="91425" marB="91425"/>
                </a:tc>
              </a:tr>
              <a:tr h="381000">
                <a:tc>
                  <a:txBody>
                    <a:bodyPr/>
                    <a:lstStyle/>
                    <a:p>
                      <a:pPr marL="0" lvl="0" indent="0" algn="l" rtl="0">
                        <a:spcBef>
                          <a:spcPts val="0"/>
                        </a:spcBef>
                        <a:spcAft>
                          <a:spcPts val="0"/>
                        </a:spcAft>
                        <a:buNone/>
                      </a:pPr>
                      <a:r>
                        <a:rPr lang="id"/>
                        <a:t>$a xor $b</a:t>
                      </a:r>
                      <a:endParaRPr/>
                    </a:p>
                  </a:txBody>
                  <a:tcPr marL="91425" marR="91425" marT="91425" marB="91425"/>
                </a:tc>
                <a:tc>
                  <a:txBody>
                    <a:bodyPr/>
                    <a:lstStyle/>
                    <a:p>
                      <a:pPr marL="0" lvl="0" indent="0" algn="l" rtl="0">
                        <a:spcBef>
                          <a:spcPts val="0"/>
                        </a:spcBef>
                        <a:spcAft>
                          <a:spcPts val="0"/>
                        </a:spcAft>
                        <a:buNone/>
                      </a:pPr>
                      <a:r>
                        <a:rPr lang="id"/>
                        <a:t>Xor</a:t>
                      </a:r>
                      <a:endParaRPr/>
                    </a:p>
                  </a:txBody>
                  <a:tcPr marL="91425" marR="91425" marT="91425" marB="91425"/>
                </a:tc>
                <a:tc>
                  <a:txBody>
                    <a:bodyPr/>
                    <a:lstStyle/>
                    <a:p>
                      <a:pPr marL="0" lvl="0" indent="0" algn="l" rtl="0">
                        <a:spcBef>
                          <a:spcPts val="0"/>
                        </a:spcBef>
                        <a:spcAft>
                          <a:spcPts val="0"/>
                        </a:spcAft>
                        <a:buNone/>
                      </a:pPr>
                      <a:r>
                        <a:rPr lang="id"/>
                        <a:t>true jika $a dan $b salah satu true, tapi tidak keduanya</a:t>
                      </a:r>
                      <a:endParaRPr/>
                    </a:p>
                  </a:txBody>
                  <a:tcPr marL="91425" marR="91425" marT="91425" marB="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9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Increment dan Decrement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Increment dan Decrement</a:t>
            </a:r>
            <a:endParaRPr/>
          </a:p>
        </p:txBody>
      </p:sp>
      <p:sp>
        <p:nvSpPr>
          <p:cNvPr id="553" name="Google Shape;553;p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mendukung gaya bahasa pemrograman C untuk menaikkan dan menurunkan data number sejumlah 1 angka</a:t>
            </a:r>
            <a:endParaRPr/>
          </a:p>
          <a:p>
            <a:pPr marL="457200" lvl="0" indent="-311150" algn="l" rtl="0">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7239000" cy="1981050"/>
        </p:xfrm>
        <a:graphic>
          <a:graphicData uri="http://schemas.openxmlformats.org/drawingml/2006/table">
            <a:tbl>
              <a:tblPr>
                <a:noFill/>
                <a:tableStyleId>{69F0ED33-2551-4413-B667-DAFA537C2613}</a:tableStyleId>
              </a:tblPr>
              <a:tblGrid>
                <a:gridCol w="1284900"/>
                <a:gridCol w="1781925"/>
                <a:gridCol w="4172175"/>
              </a:tblGrid>
              <a:tr h="381000">
                <a:tc>
                  <a:txBody>
                    <a:bodyPr/>
                    <a:lstStyle/>
                    <a:p>
                      <a:pPr marL="0" lvl="0" indent="0" algn="l" rtl="0">
                        <a:spcBef>
                          <a:spcPts val="0"/>
                        </a:spcBef>
                        <a:spcAft>
                          <a:spcPts val="0"/>
                        </a:spcAft>
                        <a:buNone/>
                      </a:pPr>
                      <a:r>
                        <a:rPr lang="id"/>
                        <a:t>Contoh</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Name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Efek</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a:t>
                      </a:r>
                      <a:endParaRPr/>
                    </a:p>
                  </a:txBody>
                  <a:tcPr marL="91425" marR="91425" marT="91425" marB="91425"/>
                </a:tc>
                <a:tc>
                  <a:txBody>
                    <a:bodyPr/>
                    <a:lstStyle/>
                    <a:p>
                      <a:pPr marL="0" lvl="0" indent="0" algn="l" rtl="0">
                        <a:spcBef>
                          <a:spcPts val="0"/>
                        </a:spcBef>
                        <a:spcAft>
                          <a:spcPts val="0"/>
                        </a:spcAft>
                        <a:buNone/>
                      </a:pPr>
                      <a:r>
                        <a:rPr lang="id"/>
                        <a:t>Post increment</a:t>
                      </a:r>
                      <a:endParaRPr/>
                    </a:p>
                  </a:txBody>
                  <a:tcPr marL="91425" marR="91425" marT="91425" marB="91425"/>
                </a:tc>
                <a:tc>
                  <a:txBody>
                    <a:bodyPr/>
                    <a:lstStyle/>
                    <a:p>
                      <a:pPr marL="0" lvl="0" indent="0" algn="l" rtl="0">
                        <a:spcBef>
                          <a:spcPts val="0"/>
                        </a:spcBef>
                        <a:spcAft>
                          <a:spcPts val="0"/>
                        </a:spcAft>
                        <a:buNone/>
                      </a:pPr>
                      <a:r>
                        <a:rPr lang="id"/>
                        <a:t>Kembalikan $a lalu naikkan 1 angka</a:t>
                      </a:r>
                      <a:endParaRPr/>
                    </a:p>
                  </a:txBody>
                  <a:tcPr marL="91425" marR="91425" marT="91425" marB="91425"/>
                </a:tc>
              </a:tr>
              <a:tr h="381000">
                <a:tc>
                  <a:txBody>
                    <a:bodyPr/>
                    <a:lstStyle/>
                    <a:p>
                      <a:pPr marL="0" lvl="0" indent="0" algn="l" rtl="0">
                        <a:spcBef>
                          <a:spcPts val="0"/>
                        </a:spcBef>
                        <a:spcAft>
                          <a:spcPts val="0"/>
                        </a:spcAft>
                        <a:buNone/>
                      </a:pPr>
                      <a:r>
                        <a:rPr lang="id"/>
                        <a:t>++$a</a:t>
                      </a:r>
                      <a:endParaRPr/>
                    </a:p>
                  </a:txBody>
                  <a:tcPr marL="91425" marR="91425" marT="91425" marB="91425"/>
                </a:tc>
                <a:tc>
                  <a:txBody>
                    <a:bodyPr/>
                    <a:lstStyle/>
                    <a:p>
                      <a:pPr marL="0" lvl="0" indent="0" algn="l" rtl="0">
                        <a:spcBef>
                          <a:spcPts val="0"/>
                        </a:spcBef>
                        <a:spcAft>
                          <a:spcPts val="0"/>
                        </a:spcAft>
                        <a:buNone/>
                      </a:pPr>
                      <a:r>
                        <a:rPr lang="id"/>
                        <a:t>Pre increment</a:t>
                      </a:r>
                      <a:endParaRPr/>
                    </a:p>
                  </a:txBody>
                  <a:tcPr marL="91425" marR="91425" marT="91425" marB="91425"/>
                </a:tc>
                <a:tc>
                  <a:txBody>
                    <a:bodyPr/>
                    <a:lstStyle/>
                    <a:p>
                      <a:pPr marL="0" lvl="0" indent="0" algn="l" rtl="0">
                        <a:spcBef>
                          <a:spcPts val="0"/>
                        </a:spcBef>
                        <a:spcAft>
                          <a:spcPts val="0"/>
                        </a:spcAft>
                        <a:buNone/>
                      </a:pPr>
                      <a:r>
                        <a:rPr lang="id"/>
                        <a:t>Naikkan $a satu angka, lalu kembalikan $a</a:t>
                      </a:r>
                      <a:endParaRPr/>
                    </a:p>
                  </a:txBody>
                  <a:tcPr marL="91425" marR="91425" marT="91425" marB="91425"/>
                </a:tc>
              </a:tr>
              <a:tr h="381000">
                <a:tc>
                  <a:txBody>
                    <a:bodyPr/>
                    <a:lstStyle/>
                    <a:p>
                      <a:pPr marL="0" lvl="0" indent="0" algn="l" rtl="0">
                        <a:spcBef>
                          <a:spcPts val="0"/>
                        </a:spcBef>
                        <a:spcAft>
                          <a:spcPts val="0"/>
                        </a:spcAft>
                        <a:buNone/>
                      </a:pPr>
                      <a:r>
                        <a:rPr lang="id"/>
                        <a:t>$a--</a:t>
                      </a:r>
                      <a:endParaRPr/>
                    </a:p>
                  </a:txBody>
                  <a:tcPr marL="91425" marR="91425" marT="91425" marB="91425"/>
                </a:tc>
                <a:tc>
                  <a:txBody>
                    <a:bodyPr/>
                    <a:lstStyle/>
                    <a:p>
                      <a:pPr marL="0" lvl="0" indent="0" algn="l" rtl="0">
                        <a:spcBef>
                          <a:spcPts val="0"/>
                        </a:spcBef>
                        <a:spcAft>
                          <a:spcPts val="0"/>
                        </a:spcAft>
                        <a:buNone/>
                      </a:pPr>
                      <a:r>
                        <a:rPr lang="id"/>
                        <a:t>Post decrement</a:t>
                      </a:r>
                      <a:endParaRPr/>
                    </a:p>
                  </a:txBody>
                  <a:tcPr marL="91425" marR="91425" marT="91425" marB="91425"/>
                </a:tc>
                <a:tc>
                  <a:txBody>
                    <a:bodyPr/>
                    <a:lstStyle/>
                    <a:p>
                      <a:pPr marL="0" lvl="0" indent="0" algn="l" rtl="0">
                        <a:spcBef>
                          <a:spcPts val="0"/>
                        </a:spcBef>
                        <a:spcAft>
                          <a:spcPts val="0"/>
                        </a:spcAft>
                        <a:buNone/>
                      </a:pPr>
                      <a:r>
                        <a:rPr lang="id"/>
                        <a:t>Kembalikan $a lalu turunkan 1 angka</a:t>
                      </a:r>
                      <a:endParaRPr/>
                    </a:p>
                  </a:txBody>
                  <a:tcPr marL="91425" marR="91425" marT="91425" marB="91425"/>
                </a:tc>
              </a:tr>
              <a:tr h="381000">
                <a:tc>
                  <a:txBody>
                    <a:bodyPr/>
                    <a:lstStyle/>
                    <a:p>
                      <a:pPr marL="0" lvl="0" indent="0" algn="l" rtl="0">
                        <a:spcBef>
                          <a:spcPts val="0"/>
                        </a:spcBef>
                        <a:spcAft>
                          <a:spcPts val="0"/>
                        </a:spcAft>
                        <a:buNone/>
                      </a:pPr>
                      <a:r>
                        <a:rPr lang="id"/>
                        <a:t>--$a</a:t>
                      </a:r>
                      <a:endParaRPr/>
                    </a:p>
                  </a:txBody>
                  <a:tcPr marL="91425" marR="91425" marT="91425" marB="91425"/>
                </a:tc>
                <a:tc>
                  <a:txBody>
                    <a:bodyPr/>
                    <a:lstStyle/>
                    <a:p>
                      <a:pPr marL="0" lvl="0" indent="0" algn="l" rtl="0">
                        <a:spcBef>
                          <a:spcPts val="0"/>
                        </a:spcBef>
                        <a:spcAft>
                          <a:spcPts val="0"/>
                        </a:spcAft>
                        <a:buNone/>
                      </a:pPr>
                      <a:r>
                        <a:rPr lang="id"/>
                        <a:t>Pre decrement</a:t>
                      </a:r>
                      <a:endParaRPr/>
                    </a:p>
                  </a:txBody>
                  <a:tcPr marL="91425" marR="91425" marT="91425" marB="91425"/>
                </a:tc>
                <a:tc>
                  <a:txBody>
                    <a:bodyPr/>
                    <a:lstStyle/>
                    <a:p>
                      <a:pPr marL="0" lvl="0" indent="0" algn="l" rtl="0">
                        <a:spcBef>
                          <a:spcPts val="0"/>
                        </a:spcBef>
                        <a:spcAft>
                          <a:spcPts val="0"/>
                        </a:spcAft>
                        <a:buNone/>
                      </a:pPr>
                      <a:r>
                        <a:rPr lang="id"/>
                        <a:t>Turunkan $a satu angka, lalu kembalikan $a</a:t>
                      </a:r>
                      <a:endParaRPr/>
                    </a:p>
                  </a:txBody>
                  <a:tcPr marL="91425" marR="91425" marT="91425" marB="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yang Bisa Dibuat Menggunakan PHP?</a:t>
            </a:r>
            <a:endParaRPr/>
          </a:p>
        </p:txBody>
      </p:sp>
      <p:sp>
        <p:nvSpPr>
          <p:cNvPr id="2" name="Subtitle 1"/>
          <p:cNvSpPr>
            <a:spLocks noGrp="1"/>
          </p:cNvSpPr>
          <p:nvPr>
            <p:ph type="subTitle" idx="1"/>
          </p:nvPr>
        </p:nvSpPr>
        <p:spPr/>
        <p:txBody>
          <a:bodyPr/>
          <a:lstStyle/>
          <a:p>
            <a:endParaRPr lang="en-US"/>
          </a:p>
        </p:txBody>
      </p:sp>
      <p:sp>
        <p:nvSpPr>
          <p:cNvPr id="148" name="Google Shape;148;p23"/>
          <p:cNvSpPr txBox="1">
            <a:spLocks noGrp="1"/>
          </p:cNvSpPr>
          <p:nvPr>
            <p:ph type="body" idx="2"/>
          </p:nvPr>
        </p:nvSpPr>
        <p:spPr>
          <a:xfrm>
            <a:off x="4552950" y="1318650"/>
            <a:ext cx="45910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Command line scripting. PHP juga bisa digunakan untuk membuat program berbasis command line, tanpa harus menggunakan web </a:t>
            </a:r>
            <a:r>
              <a:rPr lang="id" dirty="0" smtClean="0"/>
              <a:t>server</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Desktop application, walaupun jarang digunakan, tapi PHP juga bisa digunakan untuk membuat aplikasi desktop menggunakan PHP-GTK</a:t>
            </a:r>
            <a:endParaRPr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Array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Array</a:t>
            </a:r>
            <a:endParaRPr/>
          </a:p>
        </p:txBody>
      </p:sp>
      <p:sp>
        <p:nvSpPr>
          <p:cNvPr id="576" name="Google Shape;576;p9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PHP, Array memiliki operator khusus</a:t>
            </a:r>
            <a:endParaRPr/>
          </a:p>
          <a:p>
            <a:pPr marL="457200" lvl="0" indent="-311150" algn="l" rtl="0">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7239000" cy="2773470"/>
        </p:xfrm>
        <a:graphic>
          <a:graphicData uri="http://schemas.openxmlformats.org/drawingml/2006/table">
            <a:tbl>
              <a:tblPr>
                <a:noFill/>
                <a:tableStyleId>{69F0ED33-2551-4413-B667-DAFA537C2613}</a:tableStyleId>
              </a:tblPr>
              <a:tblGrid>
                <a:gridCol w="1158675"/>
                <a:gridCol w="1103450"/>
                <a:gridCol w="4976875"/>
              </a:tblGrid>
              <a:tr h="381000">
                <a:tc>
                  <a:txBody>
                    <a:bodyPr/>
                    <a:lstStyle/>
                    <a:p>
                      <a:pPr marL="0" lvl="0" indent="0" algn="l" rtl="0">
                        <a:spcBef>
                          <a:spcPts val="0"/>
                        </a:spcBef>
                        <a:spcAft>
                          <a:spcPts val="0"/>
                        </a:spcAft>
                        <a:buNone/>
                      </a:pPr>
                      <a:r>
                        <a:rPr lang="id" dirty="0"/>
                        <a:t>Contoh</a:t>
                      </a:r>
                      <a:endParaRPr dirty="0"/>
                    </a:p>
                  </a:txBody>
                  <a:tcPr marL="91425" marR="91425" marT="91425" marB="91425">
                    <a:solidFill>
                      <a:srgbClr val="CCCCCC"/>
                    </a:solidFill>
                  </a:tcPr>
                </a:tc>
                <a:tc>
                  <a:txBody>
                    <a:bodyPr/>
                    <a:lstStyle/>
                    <a:p>
                      <a:pPr marL="0" lvl="0" indent="0" algn="l" rtl="0">
                        <a:spcBef>
                          <a:spcPts val="0"/>
                        </a:spcBef>
                        <a:spcAft>
                          <a:spcPts val="0"/>
                        </a:spcAft>
                        <a:buNone/>
                      </a:pPr>
                      <a:r>
                        <a:rPr lang="id"/>
                        <a:t>Nama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Union</a:t>
                      </a:r>
                      <a:endParaRPr/>
                    </a:p>
                  </a:txBody>
                  <a:tcPr marL="91425" marR="91425" marT="91425" marB="91425"/>
                </a:tc>
                <a:tc>
                  <a:txBody>
                    <a:bodyPr/>
                    <a:lstStyle/>
                    <a:p>
                      <a:pPr marL="0" lvl="0" indent="0" algn="l" rtl="0">
                        <a:spcBef>
                          <a:spcPts val="0"/>
                        </a:spcBef>
                        <a:spcAft>
                          <a:spcPts val="0"/>
                        </a:spcAft>
                        <a:buNone/>
                      </a:pPr>
                      <a:r>
                        <a:rPr lang="id"/>
                        <a:t>Menggabungkan array $a dan $b</a:t>
                      </a:r>
                      <a:endParaRPr/>
                    </a:p>
                  </a:txBody>
                  <a:tcPr marL="91425" marR="91425" marT="91425" marB="91425"/>
                </a:tc>
              </a:tr>
              <a:tr h="381000">
                <a:tc>
                  <a:txBody>
                    <a:bodyPr/>
                    <a:lstStyle/>
                    <a:p>
                      <a:pPr marL="0" lvl="0" indent="0" algn="l" rtl="0">
                        <a:spcBef>
                          <a:spcPts val="0"/>
                        </a:spcBef>
                        <a:spcAft>
                          <a:spcPts val="0"/>
                        </a:spcAft>
                        <a:buNone/>
                      </a:pPr>
                      <a:r>
                        <a:rPr lang="id" dirty="0"/>
                        <a:t>$a == $b</a:t>
                      </a:r>
                      <a:endParaRPr dirty="0"/>
                    </a:p>
                  </a:txBody>
                  <a:tcPr marL="91425" marR="91425" marT="91425" marB="91425"/>
                </a:tc>
                <a:tc>
                  <a:txBody>
                    <a:bodyPr/>
                    <a:lstStyle/>
                    <a:p>
                      <a:pPr marL="0" lvl="0" indent="0" algn="l" rtl="0">
                        <a:spcBef>
                          <a:spcPts val="0"/>
                        </a:spcBef>
                        <a:spcAft>
                          <a:spcPts val="0"/>
                        </a:spcAft>
                        <a:buNone/>
                      </a:pPr>
                      <a:r>
                        <a:rPr lang="id"/>
                        <a:t>Equality</a:t>
                      </a:r>
                      <a:endParaRPr/>
                    </a:p>
                  </a:txBody>
                  <a:tcPr marL="91425" marR="91425" marT="91425" marB="91425"/>
                </a:tc>
                <a:tc>
                  <a:txBody>
                    <a:bodyPr/>
                    <a:lstStyle/>
                    <a:p>
                      <a:pPr marL="0" lvl="0" indent="0" algn="l" rtl="0">
                        <a:spcBef>
                          <a:spcPts val="0"/>
                        </a:spcBef>
                        <a:spcAft>
                          <a:spcPts val="0"/>
                        </a:spcAft>
                        <a:buNone/>
                      </a:pPr>
                      <a:r>
                        <a:rPr lang="id"/>
                        <a:t>true jika $a dan $b memiliki key-value sama</a:t>
                      </a:r>
                      <a:endParaRPr/>
                    </a:p>
                  </a:txBody>
                  <a:tcPr marL="91425" marR="91425" marT="91425" marB="91425"/>
                </a:tc>
              </a:tr>
              <a:tr h="381000">
                <a:tc>
                  <a:txBody>
                    <a:bodyPr/>
                    <a:lstStyle/>
                    <a:p>
                      <a:pPr marL="0" lvl="0" indent="0" algn="l" rtl="0">
                        <a:spcBef>
                          <a:spcPts val="0"/>
                        </a:spcBef>
                        <a:spcAft>
                          <a:spcPts val="0"/>
                        </a:spcAft>
                        <a:buNone/>
                      </a:pPr>
                      <a:r>
                        <a:rPr lang="id" dirty="0"/>
                        <a:t>$a === $b</a:t>
                      </a:r>
                      <a:endParaRPr dirty="0"/>
                    </a:p>
                  </a:txBody>
                  <a:tcPr marL="91425" marR="91425" marT="91425" marB="91425"/>
                </a:tc>
                <a:tc>
                  <a:txBody>
                    <a:bodyPr/>
                    <a:lstStyle/>
                    <a:p>
                      <a:pPr marL="0" lvl="0" indent="0" algn="l" rtl="0">
                        <a:spcBef>
                          <a:spcPts val="0"/>
                        </a:spcBef>
                        <a:spcAft>
                          <a:spcPts val="0"/>
                        </a:spcAft>
                        <a:buNone/>
                      </a:pPr>
                      <a:r>
                        <a:rPr lang="id"/>
                        <a:t>Identity</a:t>
                      </a:r>
                      <a:endParaRPr/>
                    </a:p>
                  </a:txBody>
                  <a:tcPr marL="91425" marR="91425" marT="91425" marB="91425"/>
                </a:tc>
                <a:tc>
                  <a:txBody>
                    <a:bodyPr/>
                    <a:lstStyle/>
                    <a:p>
                      <a:pPr marL="0" lvl="0" indent="0" algn="l" rtl="0">
                        <a:spcBef>
                          <a:spcPts val="0"/>
                        </a:spcBef>
                        <a:spcAft>
                          <a:spcPts val="0"/>
                        </a:spcAft>
                        <a:buNone/>
                      </a:pPr>
                      <a:r>
                        <a:rPr lang="id"/>
                        <a:t>true jika $a dan $b memiliki key-value sama dan posisi sama</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Inequality</a:t>
                      </a:r>
                      <a:endParaRPr/>
                    </a:p>
                  </a:txBody>
                  <a:tcPr marL="91425" marR="91425" marT="91425" marB="91425"/>
                </a:tc>
                <a:tc>
                  <a:txBody>
                    <a:bodyPr/>
                    <a:lstStyle/>
                    <a:p>
                      <a:pPr marL="0" lvl="0" indent="0" algn="l" rtl="0">
                        <a:spcBef>
                          <a:spcPts val="0"/>
                        </a:spcBef>
                        <a:spcAft>
                          <a:spcPts val="0"/>
                        </a:spcAft>
                        <a:buNone/>
                      </a:pPr>
                      <a:r>
                        <a:rPr lang="id"/>
                        <a:t>true jika $a dan $b tidak sama</a:t>
                      </a:r>
                      <a:endParaRPr/>
                    </a:p>
                  </a:txBody>
                  <a:tcPr marL="91425" marR="91425" marT="91425" marB="91425"/>
                </a:tc>
              </a:tr>
              <a:tr h="381000">
                <a:tc>
                  <a:txBody>
                    <a:bodyPr/>
                    <a:lstStyle/>
                    <a:p>
                      <a:pPr marL="0" lvl="0" indent="0" algn="l" rtl="0">
                        <a:spcBef>
                          <a:spcPts val="0"/>
                        </a:spcBef>
                        <a:spcAft>
                          <a:spcPts val="0"/>
                        </a:spcAft>
                        <a:buNone/>
                      </a:pPr>
                      <a:r>
                        <a:rPr lang="id"/>
                        <a:t>$a &lt;&gt; $b</a:t>
                      </a:r>
                      <a:endParaRPr/>
                    </a:p>
                  </a:txBody>
                  <a:tcPr marL="91425" marR="91425" marT="91425" marB="91425"/>
                </a:tc>
                <a:tc>
                  <a:txBody>
                    <a:bodyPr/>
                    <a:lstStyle/>
                    <a:p>
                      <a:pPr marL="0" lvl="0" indent="0" algn="l" rtl="0">
                        <a:spcBef>
                          <a:spcPts val="0"/>
                        </a:spcBef>
                        <a:spcAft>
                          <a:spcPts val="0"/>
                        </a:spcAft>
                        <a:buNone/>
                      </a:pPr>
                      <a:r>
                        <a:rPr lang="id"/>
                        <a:t>Inequality</a:t>
                      </a:r>
                      <a:endParaRPr/>
                    </a:p>
                  </a:txBody>
                  <a:tcPr marL="91425" marR="91425" marT="91425" marB="91425"/>
                </a:tc>
                <a:tc>
                  <a:txBody>
                    <a:bodyPr/>
                    <a:lstStyle/>
                    <a:p>
                      <a:pPr marL="0" lvl="0" indent="0" algn="l" rtl="0">
                        <a:spcBef>
                          <a:spcPts val="0"/>
                        </a:spcBef>
                        <a:spcAft>
                          <a:spcPts val="0"/>
                        </a:spcAft>
                        <a:buNone/>
                      </a:pPr>
                      <a:r>
                        <a:rPr lang="id"/>
                        <a:t>true jika $a dan $b tidak sama</a:t>
                      </a:r>
                      <a:endParaRPr/>
                    </a:p>
                  </a:txBody>
                  <a:tcPr marL="91425" marR="91425" marT="91425" marB="91425"/>
                </a:tc>
              </a:tr>
              <a:tr h="381000">
                <a:tc>
                  <a:txBody>
                    <a:bodyPr/>
                    <a:lstStyle/>
                    <a:p>
                      <a:pPr marL="0" lvl="0" indent="0" algn="l" rtl="0">
                        <a:spcBef>
                          <a:spcPts val="0"/>
                        </a:spcBef>
                        <a:spcAft>
                          <a:spcPts val="0"/>
                        </a:spcAft>
                        <a:buNone/>
                      </a:pPr>
                      <a:r>
                        <a:rPr lang="id"/>
                        <a:t>$a !== $b</a:t>
                      </a:r>
                      <a:endParaRPr/>
                    </a:p>
                  </a:txBody>
                  <a:tcPr marL="91425" marR="91425" marT="91425" marB="91425"/>
                </a:tc>
                <a:tc>
                  <a:txBody>
                    <a:bodyPr/>
                    <a:lstStyle/>
                    <a:p>
                      <a:pPr marL="0" lvl="0" indent="0" algn="l" rtl="0">
                        <a:spcBef>
                          <a:spcPts val="0"/>
                        </a:spcBef>
                        <a:spcAft>
                          <a:spcPts val="0"/>
                        </a:spcAft>
                        <a:buNone/>
                      </a:pPr>
                      <a:r>
                        <a:rPr lang="id"/>
                        <a:t>Nonidentity</a:t>
                      </a:r>
                      <a:endParaRPr/>
                    </a:p>
                  </a:txBody>
                  <a:tcPr marL="91425" marR="91425" marT="91425" marB="91425"/>
                </a:tc>
                <a:tc>
                  <a:txBody>
                    <a:bodyPr/>
                    <a:lstStyle/>
                    <a:p>
                      <a:pPr marL="0" lvl="0" indent="0" algn="l" rtl="0">
                        <a:spcBef>
                          <a:spcPts val="0"/>
                        </a:spcBef>
                        <a:spcAft>
                          <a:spcPts val="0"/>
                        </a:spcAft>
                        <a:buNone/>
                      </a:pPr>
                      <a:r>
                        <a:rPr lang="id"/>
                        <a:t>true jika $a dan $b tidak identik</a:t>
                      </a:r>
                      <a:endParaRPr/>
                    </a:p>
                  </a:txBody>
                  <a:tcPr marL="91425" marR="91425" marT="91425" marB="91425"/>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Array (1)</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775" t="25370" r="10952" b="15926"/>
          <a:stretch/>
        </p:blipFill>
        <p:spPr>
          <a:xfrm>
            <a:off x="729450" y="1853850"/>
            <a:ext cx="4200525" cy="301942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Array (2)</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736" t="20185" r="10117" b="13518"/>
          <a:stretch/>
        </p:blipFill>
        <p:spPr>
          <a:xfrm>
            <a:off x="729450" y="1932628"/>
            <a:ext cx="3360525" cy="286444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 Statement dan Block</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0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a:t>
            </a:r>
            <a:endParaRPr/>
          </a:p>
        </p:txBody>
      </p:sp>
      <p:sp>
        <p:nvSpPr>
          <p:cNvPr id="2" name="Subtitle 1"/>
          <p:cNvSpPr>
            <a:spLocks noGrp="1"/>
          </p:cNvSpPr>
          <p:nvPr>
            <p:ph type="subTitle" idx="1"/>
          </p:nvPr>
        </p:nvSpPr>
        <p:spPr/>
        <p:txBody>
          <a:bodyPr/>
          <a:lstStyle/>
          <a:p>
            <a:endParaRPr lang="en-US"/>
          </a:p>
        </p:txBody>
      </p:sp>
      <p:sp>
        <p:nvSpPr>
          <p:cNvPr id="605" name="Google Shape;605;p101"/>
          <p:cNvSpPr txBox="1">
            <a:spLocks noGrp="1"/>
          </p:cNvSpPr>
          <p:nvPr>
            <p:ph type="body" idx="2"/>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Expression adalah bagian terpenting di PHP</a:t>
            </a:r>
            <a:endParaRPr/>
          </a:p>
          <a:p>
            <a:pPr marL="457200" lvl="0" indent="-311150" algn="l" rtl="0">
              <a:spcBef>
                <a:spcPts val="0"/>
              </a:spcBef>
              <a:spcAft>
                <a:spcPts val="0"/>
              </a:spcAft>
              <a:buSzPts val="1300"/>
              <a:buChar char="●"/>
            </a:pPr>
            <a:r>
              <a:rPr lang="id"/>
              <a:t>Di PHP, hampir semua kode yang kita tulis adalah sebuah expression</a:t>
            </a:r>
            <a:endParaRPr/>
          </a:p>
          <a:p>
            <a:pPr marL="457200" lvl="0" indent="-311150" algn="l" rtl="0">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Expression Sederhana</a:t>
            </a:r>
            <a:endParaRPr/>
          </a:p>
        </p:txBody>
      </p:sp>
      <p:sp>
        <p:nvSpPr>
          <p:cNvPr id="611" name="Google Shape;611;p1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 = 5; Ketika kita menuliskan “5”, maka tentu itu adalah nilai, oleh karena itu 5 tersebut adalah expression.</a:t>
            </a:r>
            <a:endParaRPr/>
          </a:p>
          <a:p>
            <a:pPr marL="457200" lvl="0" indent="-311150" algn="l" rtl="0">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Expression Complex</a:t>
            </a:r>
            <a:endParaRPr/>
          </a:p>
        </p:txBody>
      </p:sp>
      <p:sp>
        <p:nvSpPr>
          <p:cNvPr id="618" name="Google Shape;618;p10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0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Statement</a:t>
            </a:r>
            <a:endParaRPr/>
          </a:p>
        </p:txBody>
      </p:sp>
      <p:sp>
        <p:nvSpPr>
          <p:cNvPr id="2" name="Subtitle 1"/>
          <p:cNvSpPr>
            <a:spLocks noGrp="1"/>
          </p:cNvSpPr>
          <p:nvPr>
            <p:ph type="subTitle" idx="1"/>
          </p:nvPr>
        </p:nvSpPr>
        <p:spPr/>
        <p:txBody>
          <a:bodyPr/>
          <a:lstStyle/>
          <a:p>
            <a:endParaRPr lang="en-US"/>
          </a:p>
        </p:txBody>
      </p:sp>
      <p:sp>
        <p:nvSpPr>
          <p:cNvPr id="625" name="Google Shape;625;p104"/>
          <p:cNvSpPr txBox="1">
            <a:spLocks noGrp="1"/>
          </p:cNvSpPr>
          <p:nvPr>
            <p:ph type="body" idx="2"/>
          </p:nvPr>
        </p:nvSpPr>
        <p:spPr>
          <a:xfrm>
            <a:off x="4610100" y="1352625"/>
            <a:ext cx="393852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Statement bisa dibilang adalah kalimat lengkap dalam bahasa</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Sebuah statement berisikan execution komplit, biasanya diakhiri dengan titik koma</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PHP</a:t>
            </a:r>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Statement</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8592" b="24757"/>
          <a:stretch/>
        </p:blipFill>
        <p:spPr>
          <a:xfrm>
            <a:off x="729450" y="2428875"/>
            <a:ext cx="6610350" cy="143827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Block</a:t>
            </a:r>
            <a:endParaRPr/>
          </a:p>
        </p:txBody>
      </p:sp>
      <p:sp>
        <p:nvSpPr>
          <p:cNvPr id="2" name="Subtitle 1"/>
          <p:cNvSpPr>
            <a:spLocks noGrp="1"/>
          </p:cNvSpPr>
          <p:nvPr>
            <p:ph type="subTitle" idx="1"/>
          </p:nvPr>
        </p:nvSpPr>
        <p:spPr/>
        <p:txBody>
          <a:bodyPr/>
          <a:lstStyle/>
          <a:p>
            <a:endParaRPr lang="en-US"/>
          </a:p>
        </p:txBody>
      </p:sp>
      <p:sp>
        <p:nvSpPr>
          <p:cNvPr id="637" name="Google Shape;637;p106"/>
          <p:cNvSpPr txBox="1">
            <a:spLocks noGrp="1"/>
          </p:cNvSpPr>
          <p:nvPr>
            <p:ph type="body" idx="2"/>
          </p:nvPr>
        </p:nvSpPr>
        <p:spPr>
          <a:xfrm>
            <a:off x="4552950" y="1352625"/>
            <a:ext cx="46863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Block adalah kumpulan statement yang terdiri dari nol atau lebih statement</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Block diawali dan diakhiri dengan kurung kurawal { }</a:t>
            </a:r>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Block</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9629" b="18519"/>
          <a:stretch/>
        </p:blipFill>
        <p:spPr>
          <a:xfrm>
            <a:off x="635246" y="1943100"/>
            <a:ext cx="7877108" cy="2667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Manipulasi String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0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Dot Operator</a:t>
            </a:r>
            <a:endParaRPr/>
          </a:p>
        </p:txBody>
      </p:sp>
      <p:sp>
        <p:nvSpPr>
          <p:cNvPr id="2" name="Subtitle 1"/>
          <p:cNvSpPr>
            <a:spLocks noGrp="1"/>
          </p:cNvSpPr>
          <p:nvPr>
            <p:ph type="subTitle" idx="1"/>
          </p:nvPr>
        </p:nvSpPr>
        <p:spPr/>
        <p:txBody>
          <a:bodyPr/>
          <a:lstStyle/>
          <a:p>
            <a:endParaRPr lang="en-US"/>
          </a:p>
        </p:txBody>
      </p:sp>
      <p:sp>
        <p:nvSpPr>
          <p:cNvPr id="654" name="Google Shape;654;p109"/>
          <p:cNvSpPr txBox="1">
            <a:spLocks noGrp="1"/>
          </p:cNvSpPr>
          <p:nvPr>
            <p:ph type="body" idx="2"/>
          </p:nvPr>
        </p:nvSpPr>
        <p:spPr>
          <a:xfrm>
            <a:off x="4581524" y="1352625"/>
            <a:ext cx="45624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Dot (titik) operator adalah operator yang bisa kita gunakan untuk menambahkan string dengan data lain (bisa string atau tipe data lainnya</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Sebenarnya kita bisa menggunakan + (plus) untuk menambahkan string, namun jika kita coba tambahkan string dengan tipe data number, maka akan terjadi error. Oleh karena itu direkomendasikan menggunakan . (dot) untuk menambahkan string dengan data lain</a:t>
            </a:r>
            <a:endParaRP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Dot Operator</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0291" b="23301"/>
          <a:stretch/>
        </p:blipFill>
        <p:spPr>
          <a:xfrm>
            <a:off x="531450" y="2619375"/>
            <a:ext cx="7886700" cy="14287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1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Konversi ke Number dan Sebaliknya</a:t>
            </a:r>
            <a:endParaRPr dirty="0"/>
          </a:p>
        </p:txBody>
      </p:sp>
      <p:sp>
        <p:nvSpPr>
          <p:cNvPr id="2" name="Subtitle 1"/>
          <p:cNvSpPr>
            <a:spLocks noGrp="1"/>
          </p:cNvSpPr>
          <p:nvPr>
            <p:ph type="subTitle" idx="1"/>
          </p:nvPr>
        </p:nvSpPr>
        <p:spPr/>
        <p:txBody>
          <a:bodyPr/>
          <a:lstStyle/>
          <a:p>
            <a:endParaRPr lang="en-US"/>
          </a:p>
        </p:txBody>
      </p:sp>
      <p:sp>
        <p:nvSpPr>
          <p:cNvPr id="666" name="Google Shape;666;p111"/>
          <p:cNvSpPr txBox="1">
            <a:spLocks noGrp="1"/>
          </p:cNvSpPr>
          <p:nvPr>
            <p:ph type="body" idx="2"/>
          </p:nvPr>
        </p:nvSpPr>
        <p:spPr>
          <a:xfrm>
            <a:off x="4543424" y="1352625"/>
            <a:ext cx="4600575"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Kadang kita sering melakukan konversi tipe data dari string ke number (int / float) atau </a:t>
            </a:r>
            <a:r>
              <a:rPr lang="id" dirty="0" smtClean="0"/>
              <a:t>sebaliknya</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Di PHP untuk melakukan konversi cukup mudah, kita hanya perlu menggunakan tanda kurung ( tipe data </a:t>
            </a:r>
            <a:r>
              <a:rPr lang="id" dirty="0" smtClean="0"/>
              <a:t>)</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Tipe data untuk string adalah string, untuk number bisa menggunakan int untuk integer dan float untuk floating point</a:t>
            </a:r>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Mengakses Karakter</a:t>
            </a:r>
            <a:endParaRPr/>
          </a:p>
        </p:txBody>
      </p:sp>
      <p:sp>
        <p:nvSpPr>
          <p:cNvPr id="2" name="Subtitle 1"/>
          <p:cNvSpPr>
            <a:spLocks noGrp="1"/>
          </p:cNvSpPr>
          <p:nvPr>
            <p:ph type="subTitle" idx="1"/>
          </p:nvPr>
        </p:nvSpPr>
        <p:spPr/>
        <p:txBody>
          <a:bodyPr/>
          <a:lstStyle/>
          <a:p>
            <a:endParaRPr lang="en-US"/>
          </a:p>
        </p:txBody>
      </p:sp>
      <p:sp>
        <p:nvSpPr>
          <p:cNvPr id="678" name="Google Shape;678;p113"/>
          <p:cNvSpPr txBox="1">
            <a:spLocks noGrp="1"/>
          </p:cNvSpPr>
          <p:nvPr>
            <p:ph type="body" idx="2"/>
          </p:nvPr>
        </p:nvSpPr>
        <p:spPr>
          <a:xfrm>
            <a:off x="4552950" y="1352625"/>
            <a:ext cx="459105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String di PHP seperti array karakter, dimana kita bisa mengakses data tiap karakternya menggunakan kurung </a:t>
            </a:r>
            <a:r>
              <a:rPr lang="id" dirty="0" smtClean="0"/>
              <a:t>siku</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Sama seperti di array, index pertama dimulai dari </a:t>
            </a:r>
            <a:r>
              <a:rPr lang="id" dirty="0" smtClean="0"/>
              <a:t>0</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Jika kita mengakses index melebihi karakter di string, maka akan terjadi error</a:t>
            </a: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Karakter</a:t>
            </a:r>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553" b="21951"/>
          <a:stretch/>
        </p:blipFill>
        <p:spPr>
          <a:xfrm>
            <a:off x="729450" y="2219325"/>
            <a:ext cx="6610350" cy="2038350"/>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840</TotalTime>
  <Words>5324</Words>
  <Application>Microsoft Office PowerPoint</Application>
  <PresentationFormat>On-screen Show (16:9)</PresentationFormat>
  <Paragraphs>785</Paragraphs>
  <Slides>233</Slides>
  <Notes>233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233</vt:i4>
      </vt:variant>
    </vt:vector>
  </HeadingPairs>
  <TitlesOfParts>
    <vt:vector size="237" baseType="lpstr">
      <vt:lpstr>Raleway</vt:lpstr>
      <vt:lpstr>Arial</vt:lpstr>
      <vt:lpstr>Lato</vt:lpstr>
      <vt:lpstr>Streamline</vt:lpstr>
      <vt:lpstr>PHP Dasar</vt:lpstr>
      <vt:lpstr>Agenda</vt:lpstr>
      <vt:lpstr>Pengenalan PHP</vt:lpstr>
      <vt:lpstr>Pengenalan PHP</vt:lpstr>
      <vt:lpstr>Open Source</vt:lpstr>
      <vt:lpstr>Kenapa Belajar PHP</vt:lpstr>
      <vt:lpstr>Proses Development PHP</vt:lpstr>
      <vt:lpstr>Apa yang Bisa Dibuat Menggunakan PHP?</vt:lpstr>
      <vt:lpstr>Menginstall PHP</vt:lpstr>
      <vt:lpstr>Menginstall PHP</vt:lpstr>
      <vt:lpstr>Menginstall XAMPP</vt:lpstr>
      <vt:lpstr>Setting PATH</vt:lpstr>
      <vt:lpstr>Text Editor</vt:lpstr>
      <vt:lpstr>Program Hello World</vt:lpstr>
      <vt:lpstr>File PHP</vt:lpstr>
      <vt:lpstr>Program Hello World</vt:lpstr>
      <vt:lpstr>Menjalankan Kode Program</vt:lpstr>
      <vt:lpstr>Tipe Data Number</vt:lpstr>
      <vt:lpstr>Tipe Data Number</vt:lpstr>
      <vt:lpstr>Kode : Tipe Data Integer</vt:lpstr>
      <vt:lpstr>Kode : Tipe Data Floating Point</vt:lpstr>
      <vt:lpstr>Integer Overflow</vt:lpstr>
      <vt:lpstr>Kode : Integer Overflow</vt:lpstr>
      <vt:lpstr>Tipe Data Boolean</vt:lpstr>
      <vt:lpstr>Tipe Data Boolean</vt:lpstr>
      <vt:lpstr>Kode : Tipe Data Boolean</vt:lpstr>
      <vt:lpstr>Tipe Data String</vt:lpstr>
      <vt:lpstr>Tipe Data String</vt:lpstr>
      <vt:lpstr>Single Quote</vt:lpstr>
      <vt:lpstr>Double Quote</vt:lpstr>
      <vt:lpstr>Multiline String</vt:lpstr>
      <vt:lpstr>Heredoc</vt:lpstr>
      <vt:lpstr>Nowdoc</vt:lpstr>
      <vt:lpstr>Variable</vt:lpstr>
      <vt:lpstr>Variable</vt:lpstr>
      <vt:lpstr>Kode : Variable</vt:lpstr>
      <vt:lpstr>Variable Variables</vt:lpstr>
      <vt:lpstr>Kode : Variable Variables</vt:lpstr>
      <vt:lpstr>Constant</vt:lpstr>
      <vt:lpstr>Constant</vt:lpstr>
      <vt:lpstr>Kode : Constant</vt:lpstr>
      <vt:lpstr>Data NULL</vt:lpstr>
      <vt:lpstr>Data NULL</vt:lpstr>
      <vt:lpstr>Kode : Data NULL</vt:lpstr>
      <vt:lpstr>Mengecek Apakah Data NULL</vt:lpstr>
      <vt:lpstr>Kode : Mengecek NULL</vt:lpstr>
      <vt:lpstr>Menghapus Variable</vt:lpstr>
      <vt:lpstr>Kode : Unset dan Isset</vt:lpstr>
      <vt:lpstr>Tipe Data Array</vt:lpstr>
      <vt:lpstr>Tipe Data Array</vt:lpstr>
      <vt:lpstr>Cara Kerja Array</vt:lpstr>
      <vt:lpstr>Kode : Membuat Array</vt:lpstr>
      <vt:lpstr>Operasi Array</vt:lpstr>
      <vt:lpstr>Kode : Operasi Array</vt:lpstr>
      <vt:lpstr>Array Sebagai Map</vt:lpstr>
      <vt:lpstr>Kode : Membuat Map</vt:lpstr>
      <vt:lpstr>Array di dalam Array</vt:lpstr>
      <vt:lpstr>Kode : Array di dalam Array</vt:lpstr>
      <vt:lpstr>Operator Aritmatika</vt:lpstr>
      <vt:lpstr>Operator Aritmatika (1)</vt:lpstr>
      <vt:lpstr>Operator Aritmatika (2)</vt:lpstr>
      <vt:lpstr>Kode : Operator Aritmatika</vt:lpstr>
      <vt:lpstr>Operator Penugasan</vt:lpstr>
      <vt:lpstr>Operator Penugasan</vt:lpstr>
      <vt:lpstr>Operator Penugasan Aritmatika</vt:lpstr>
      <vt:lpstr>Kode : Operator Penugasan Aritmatika</vt:lpstr>
      <vt:lpstr>Operator Perbandingan</vt:lpstr>
      <vt:lpstr>Operator Perbandingan</vt:lpstr>
      <vt:lpstr>Operator Perbandingan (1)</vt:lpstr>
      <vt:lpstr>Operator Perbandingan (2)</vt:lpstr>
      <vt:lpstr>Kode : Operator Perbandingan</vt:lpstr>
      <vt:lpstr>Operator Logika</vt:lpstr>
      <vt:lpstr>Operator Logika</vt:lpstr>
      <vt:lpstr>Operator Logika</vt:lpstr>
      <vt:lpstr>Kode : Operator Logika</vt:lpstr>
      <vt:lpstr>Increment dan Decrement</vt:lpstr>
      <vt:lpstr>Increment dan Decrement</vt:lpstr>
      <vt:lpstr>Operator Increment dan Decrement</vt:lpstr>
      <vt:lpstr>Kode : Operator Increment dan Decrement</vt:lpstr>
      <vt:lpstr>Operator Array</vt:lpstr>
      <vt:lpstr>Operator Array</vt:lpstr>
      <vt:lpstr>Operator Array</vt:lpstr>
      <vt:lpstr>Kode : Operator Array (1)</vt:lpstr>
      <vt:lpstr>Kode : Operator Array (2)</vt:lpstr>
      <vt:lpstr>Expression, Statement dan Block</vt:lpstr>
      <vt:lpstr>Expression</vt:lpstr>
      <vt:lpstr>Contoh Expression Sederhana</vt:lpstr>
      <vt:lpstr>Contoh Expression Complex</vt:lpstr>
      <vt:lpstr>Statement</vt:lpstr>
      <vt:lpstr>Kode : Statement</vt:lpstr>
      <vt:lpstr>Block</vt:lpstr>
      <vt:lpstr>Kode : Block</vt:lpstr>
      <vt:lpstr>Manipulasi String</vt:lpstr>
      <vt:lpstr>Dot Operator</vt:lpstr>
      <vt:lpstr>Kode : Dot Operator</vt:lpstr>
      <vt:lpstr>Konversi ke Number dan Sebaliknya</vt:lpstr>
      <vt:lpstr>Konversi ke Number dan Sebaliknya</vt:lpstr>
      <vt:lpstr>Mengakses Karakter</vt:lpstr>
      <vt:lpstr>Kode : Mengakses Karakter</vt:lpstr>
      <vt:lpstr>Variable Parsing</vt:lpstr>
      <vt:lpstr>Kode : Variable Parsing</vt:lpstr>
      <vt:lpstr>Curly Brace</vt:lpstr>
      <vt:lpstr>Kode : Curly Brace</vt:lpstr>
      <vt:lpstr>If Statement</vt:lpstr>
      <vt:lpstr>If Statement</vt:lpstr>
      <vt:lpstr>Syntax If Statement</vt:lpstr>
      <vt:lpstr>Kode : If Statement</vt:lpstr>
      <vt:lpstr>Else Statement</vt:lpstr>
      <vt:lpstr>Syntax Else Statement</vt:lpstr>
      <vt:lpstr>Kode : Else Statement</vt:lpstr>
      <vt:lpstr>Else If Statement</vt:lpstr>
      <vt:lpstr>Syntax Else If Statement</vt:lpstr>
      <vt:lpstr>Kode : Else If Statement</vt:lpstr>
      <vt:lpstr>Syntax Alternatif</vt:lpstr>
      <vt:lpstr>Kode : If Statement Dengan Colon</vt:lpstr>
      <vt:lpstr>Switch Statement</vt:lpstr>
      <vt:lpstr>Switch Statement</vt:lpstr>
      <vt:lpstr>Kode : Switch Statement</vt:lpstr>
      <vt:lpstr>Syntax Alternatif</vt:lpstr>
      <vt:lpstr>Kode : Switch Statement Syntax Alternatif</vt:lpstr>
      <vt:lpstr>Ternary Operator</vt:lpstr>
      <vt:lpstr>Ternary Operator</vt:lpstr>
      <vt:lpstr>Kode : Bukan Ternary Operator</vt:lpstr>
      <vt:lpstr>Kode : Ternary Operator</vt:lpstr>
      <vt:lpstr>Null Coalescing Operator</vt:lpstr>
      <vt:lpstr>Null Coalescing Operator</vt:lpstr>
      <vt:lpstr>Kode : Tanpa Null Coalescing Operator</vt:lpstr>
      <vt:lpstr>Kode : Null Coalescing Operator </vt:lpstr>
      <vt:lpstr>For Loop</vt:lpstr>
      <vt:lpstr>For Loop</vt:lpstr>
      <vt:lpstr>Sintak Perulangan For</vt:lpstr>
      <vt:lpstr>Kode : Perulangan Tanpa Henti</vt:lpstr>
      <vt:lpstr>Kode : Perulangan Dengan Kondisi</vt:lpstr>
      <vt:lpstr>Kode : Perulangan Dengan Init Statement</vt:lpstr>
      <vt:lpstr>Kode : Perulangan Dengan Post Statement</vt:lpstr>
      <vt:lpstr>Kode : Syntax Alternative For Loop</vt:lpstr>
      <vt:lpstr>While Loop</vt:lpstr>
      <vt:lpstr>While Loop</vt:lpstr>
      <vt:lpstr>Kode : While Loop</vt:lpstr>
      <vt:lpstr>Kode : Syntax Alternative While Loop</vt:lpstr>
      <vt:lpstr>Do While Loop</vt:lpstr>
      <vt:lpstr>Do While Loop</vt:lpstr>
      <vt:lpstr>Kode : Do While Loop</vt:lpstr>
      <vt:lpstr>Break &amp; Continue</vt:lpstr>
      <vt:lpstr>Break &amp; Continue</vt:lpstr>
      <vt:lpstr>Kode : Break</vt:lpstr>
      <vt:lpstr>Kode : Continue</vt:lpstr>
      <vt:lpstr>For Each Loop</vt:lpstr>
      <vt:lpstr>For Each</vt:lpstr>
      <vt:lpstr>Kode : Tanpa For Each</vt:lpstr>
      <vt:lpstr>Kode : For Each</vt:lpstr>
      <vt:lpstr>Kode : For Each dengan Key</vt:lpstr>
      <vt:lpstr>goto Operator</vt:lpstr>
      <vt:lpstr>goto Operator</vt:lpstr>
      <vt:lpstr>Kode : goto Operator</vt:lpstr>
      <vt:lpstr>Kode : goto Operator di Loop</vt:lpstr>
      <vt:lpstr>Function</vt:lpstr>
      <vt:lpstr>Function</vt:lpstr>
      <vt:lpstr>Kode : Function</vt:lpstr>
      <vt:lpstr>Lokasi Function</vt:lpstr>
      <vt:lpstr>Kode : Lokasi Function</vt:lpstr>
      <vt:lpstr>Function Argument</vt:lpstr>
      <vt:lpstr>Function Argument</vt:lpstr>
      <vt:lpstr>Kode : Function Argument</vt:lpstr>
      <vt:lpstr>Default Argument Value</vt:lpstr>
      <vt:lpstr>Kode : Default Argument Value</vt:lpstr>
      <vt:lpstr>Kesalahan Default Argument Value</vt:lpstr>
      <vt:lpstr>Kode : Kesalahan Default Argument Value</vt:lpstr>
      <vt:lpstr>Type Declaration</vt:lpstr>
      <vt:lpstr>Valid Types (1)</vt:lpstr>
      <vt:lpstr>Valid Types (1)</vt:lpstr>
      <vt:lpstr>Kode : Type Declaration</vt:lpstr>
      <vt:lpstr>Variable-length Argument List</vt:lpstr>
      <vt:lpstr>Kode : Variable-length Argument List</vt:lpstr>
      <vt:lpstr>Function Return Value</vt:lpstr>
      <vt:lpstr>Function Return Value</vt:lpstr>
      <vt:lpstr>Kode : Function Return Value (1)</vt:lpstr>
      <vt:lpstr>Kode : Function Return Value (2)</vt:lpstr>
      <vt:lpstr>Return Type Declarations</vt:lpstr>
      <vt:lpstr>Kode : Return Type Declarations</vt:lpstr>
      <vt:lpstr>Variable Function</vt:lpstr>
      <vt:lpstr>Variable Function</vt:lpstr>
      <vt:lpstr>Kode : Penggunaan Variable Function</vt:lpstr>
      <vt:lpstr>Anonymous Function</vt:lpstr>
      <vt:lpstr>Anonymous Function</vt:lpstr>
      <vt:lpstr>Kode : Anonymous Function</vt:lpstr>
      <vt:lpstr>Kode : Anonymous Function Sebagai Argument</vt:lpstr>
      <vt:lpstr>Mengakses Variable di Luar Closure</vt:lpstr>
      <vt:lpstr>Kode : Mengakses Variable Luar</vt:lpstr>
      <vt:lpstr>Arrow Function</vt:lpstr>
      <vt:lpstr>Arrow Function</vt:lpstr>
      <vt:lpstr>Kode : Arrow Function</vt:lpstr>
      <vt:lpstr>Callback Function</vt:lpstr>
      <vt:lpstr>Callback Function</vt:lpstr>
      <vt:lpstr>Kode : Callback Function</vt:lpstr>
      <vt:lpstr>Komentar</vt:lpstr>
      <vt:lpstr>Komentar</vt:lpstr>
      <vt:lpstr>Kode : Komentar</vt:lpstr>
      <vt:lpstr>String Function</vt:lpstr>
      <vt:lpstr>String Function</vt:lpstr>
      <vt:lpstr>Contoh String Function</vt:lpstr>
      <vt:lpstr>Kode : String Function</vt:lpstr>
      <vt:lpstr>Array Function</vt:lpstr>
      <vt:lpstr>Array Function</vt:lpstr>
      <vt:lpstr>Contoh Array Function</vt:lpstr>
      <vt:lpstr>Kode : Array Function</vt:lpstr>
      <vt:lpstr>is Function</vt:lpstr>
      <vt:lpstr>is Function</vt:lpstr>
      <vt:lpstr>Contoh Is Function</vt:lpstr>
      <vt:lpstr>Kode : Is Function</vt:lpstr>
      <vt:lpstr>Require dan Include</vt:lpstr>
      <vt:lpstr>Require dan Include</vt:lpstr>
      <vt:lpstr>Kode : File MyFunction.php</vt:lpstr>
      <vt:lpstr>Kode : Include </vt:lpstr>
      <vt:lpstr>Posisi Require dan Include</vt:lpstr>
      <vt:lpstr>Kode : Posisi Include Salah</vt:lpstr>
      <vt:lpstr>require_once dan include_once</vt:lpstr>
      <vt:lpstr>Kode : Include Berkali-kali</vt:lpstr>
      <vt:lpstr>Kode : include_once</vt:lpstr>
      <vt:lpstr>Variable Scope</vt:lpstr>
      <vt:lpstr>Variable Scope</vt:lpstr>
      <vt:lpstr>Global Scope</vt:lpstr>
      <vt:lpstr>Kode : Variable Global Scope</vt:lpstr>
      <vt:lpstr>Local Scope</vt:lpstr>
      <vt:lpstr>Kode : Variable Local Scope</vt:lpstr>
      <vt:lpstr>global Keyword</vt:lpstr>
      <vt:lpstr>Kode : global Keyword</vt:lpstr>
      <vt:lpstr>$GLOBAL Variable</vt:lpstr>
      <vt:lpstr>Kode : $GLOBAL Variable</vt:lpstr>
      <vt:lpstr>Static Scope</vt:lpstr>
      <vt:lpstr>Kode : Static Scope</vt:lpstr>
      <vt:lpstr>Materi Selanjutnya</vt:lpstr>
      <vt:lpstr>Materi Selanjutnya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Dasar</dc:title>
  <cp:lastModifiedBy>Microsoft account</cp:lastModifiedBy>
  <cp:revision>44</cp:revision>
  <dcterms:modified xsi:type="dcterms:W3CDTF">2021-01-18T02:44:40Z</dcterms:modified>
</cp:coreProperties>
</file>